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6"/>
  </p:notesMasterIdLst>
  <p:handoutMasterIdLst>
    <p:handoutMasterId r:id="rId17"/>
  </p:handoutMasterIdLst>
  <p:sldIdLst>
    <p:sldId id="256" r:id="rId2"/>
    <p:sldId id="340" r:id="rId3"/>
    <p:sldId id="349" r:id="rId4"/>
    <p:sldId id="339" r:id="rId5"/>
    <p:sldId id="336" r:id="rId6"/>
    <p:sldId id="347" r:id="rId7"/>
    <p:sldId id="310" r:id="rId8"/>
    <p:sldId id="342" r:id="rId9"/>
    <p:sldId id="351" r:id="rId10"/>
    <p:sldId id="348" r:id="rId11"/>
    <p:sldId id="338" r:id="rId12"/>
    <p:sldId id="344" r:id="rId13"/>
    <p:sldId id="335" r:id="rId14"/>
    <p:sldId id="293" r:id="rId15"/>
  </p:sldIdLst>
  <p:sldSz cx="12192000" cy="6858000"/>
  <p:notesSz cx="6877050" cy="93154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e Mraz" initials="G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08" autoAdjust="0"/>
  </p:normalViewPr>
  <p:slideViewPr>
    <p:cSldViewPr snapToGrid="0">
      <p:cViewPr varScale="1">
        <p:scale>
          <a:sx n="49" d="100"/>
          <a:sy n="49" d="100"/>
        </p:scale>
        <p:origin x="666" y="54"/>
      </p:cViewPr>
      <p:guideLst>
        <p:guide orient="horz" pos="2160"/>
        <p:guide pos="3840"/>
      </p:guideLst>
    </p:cSldViewPr>
  </p:slideViewPr>
  <p:outlineViewPr>
    <p:cViewPr>
      <p:scale>
        <a:sx n="33" d="100"/>
        <a:sy n="33" d="100"/>
      </p:scale>
      <p:origin x="0" y="-323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055" cy="467390"/>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sz="quarter" idx="1"/>
          </p:nvPr>
        </p:nvSpPr>
        <p:spPr>
          <a:xfrm>
            <a:off x="3895404" y="0"/>
            <a:ext cx="2980055" cy="467390"/>
          </a:xfrm>
          <a:prstGeom prst="rect">
            <a:avLst/>
          </a:prstGeom>
        </p:spPr>
        <p:txBody>
          <a:bodyPr vert="horz" lIns="91440" tIns="45720" rIns="91440" bIns="45720" rtlCol="0"/>
          <a:lstStyle>
            <a:lvl1pPr algn="r">
              <a:defRPr sz="1200"/>
            </a:lvl1pPr>
          </a:lstStyle>
          <a:p>
            <a:fld id="{D9CB33E6-277A-4B4F-80D7-51270E08DF38}" type="datetimeFigureOut">
              <a:rPr lang="de-AT" smtClean="0"/>
              <a:pPr/>
              <a:t>09.04.2018</a:t>
            </a:fld>
            <a:endParaRPr lang="de-AT" dirty="0"/>
          </a:p>
        </p:txBody>
      </p:sp>
      <p:sp>
        <p:nvSpPr>
          <p:cNvPr id="4" name="Fußzeilenplatzhalter 3"/>
          <p:cNvSpPr>
            <a:spLocks noGrp="1"/>
          </p:cNvSpPr>
          <p:nvPr>
            <p:ph type="ftr" sz="quarter" idx="2"/>
          </p:nvPr>
        </p:nvSpPr>
        <p:spPr>
          <a:xfrm>
            <a:off x="0" y="8848062"/>
            <a:ext cx="2980055" cy="467390"/>
          </a:xfrm>
          <a:prstGeom prst="rect">
            <a:avLst/>
          </a:prstGeom>
        </p:spPr>
        <p:txBody>
          <a:bodyPr vert="horz" lIns="91440" tIns="45720" rIns="91440" bIns="45720" rtlCol="0" anchor="b"/>
          <a:lstStyle>
            <a:lvl1pPr algn="l">
              <a:defRPr sz="1200"/>
            </a:lvl1pPr>
          </a:lstStyle>
          <a:p>
            <a:endParaRPr lang="de-AT" dirty="0"/>
          </a:p>
        </p:txBody>
      </p:sp>
      <p:sp>
        <p:nvSpPr>
          <p:cNvPr id="5" name="Foliennummernplatzhalter 4"/>
          <p:cNvSpPr>
            <a:spLocks noGrp="1"/>
          </p:cNvSpPr>
          <p:nvPr>
            <p:ph type="sldNum" sz="quarter" idx="3"/>
          </p:nvPr>
        </p:nvSpPr>
        <p:spPr>
          <a:xfrm>
            <a:off x="3895404" y="8848062"/>
            <a:ext cx="2980055" cy="467390"/>
          </a:xfrm>
          <a:prstGeom prst="rect">
            <a:avLst/>
          </a:prstGeom>
        </p:spPr>
        <p:txBody>
          <a:bodyPr vert="horz" lIns="91440" tIns="45720" rIns="91440" bIns="45720" rtlCol="0" anchor="b"/>
          <a:lstStyle>
            <a:lvl1pPr algn="r">
              <a:defRPr sz="1200"/>
            </a:lvl1pPr>
          </a:lstStyle>
          <a:p>
            <a:fld id="{3075F604-FC72-4B6A-9FE4-787E3EB08F79}" type="slidenum">
              <a:rPr lang="de-AT" smtClean="0"/>
              <a:pPr/>
              <a:t>‹Nr.›</a:t>
            </a:fld>
            <a:endParaRPr lang="de-AT" dirty="0"/>
          </a:p>
        </p:txBody>
      </p:sp>
    </p:spTree>
    <p:extLst>
      <p:ext uri="{BB962C8B-B14F-4D97-AF65-F5344CB8AC3E}">
        <p14:creationId xmlns:p14="http://schemas.microsoft.com/office/powerpoint/2010/main" val="2748025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804" cy="466294"/>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94640" y="0"/>
            <a:ext cx="2980804" cy="466294"/>
          </a:xfrm>
          <a:prstGeom prst="rect">
            <a:avLst/>
          </a:prstGeom>
        </p:spPr>
        <p:txBody>
          <a:bodyPr vert="horz" lIns="91440" tIns="45720" rIns="91440" bIns="45720" rtlCol="0"/>
          <a:lstStyle>
            <a:lvl1pPr algn="r">
              <a:defRPr sz="1200"/>
            </a:lvl1pPr>
          </a:lstStyle>
          <a:p>
            <a:fld id="{F31E67B8-5548-4309-ABA4-BEF92010FAA1}" type="datetimeFigureOut">
              <a:rPr lang="de-AT" smtClean="0"/>
              <a:pPr/>
              <a:t>09.04.2018</a:t>
            </a:fld>
            <a:endParaRPr lang="de-AT" dirty="0"/>
          </a:p>
        </p:txBody>
      </p:sp>
      <p:sp>
        <p:nvSpPr>
          <p:cNvPr id="4" name="Folienbildplatzhalter 3"/>
          <p:cNvSpPr>
            <a:spLocks noGrp="1" noRot="1" noChangeAspect="1"/>
          </p:cNvSpPr>
          <p:nvPr>
            <p:ph type="sldImg" idx="2"/>
          </p:nvPr>
        </p:nvSpPr>
        <p:spPr>
          <a:xfrm>
            <a:off x="644525" y="1165225"/>
            <a:ext cx="5588000" cy="314325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7385" y="4482679"/>
            <a:ext cx="5502282" cy="366778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849156"/>
            <a:ext cx="2980804" cy="466294"/>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94640" y="8849156"/>
            <a:ext cx="2980804" cy="466294"/>
          </a:xfrm>
          <a:prstGeom prst="rect">
            <a:avLst/>
          </a:prstGeom>
        </p:spPr>
        <p:txBody>
          <a:bodyPr vert="horz" lIns="91440" tIns="45720" rIns="91440" bIns="45720" rtlCol="0" anchor="b"/>
          <a:lstStyle>
            <a:lvl1pPr algn="r">
              <a:defRPr sz="1200"/>
            </a:lvl1pPr>
          </a:lstStyle>
          <a:p>
            <a:fld id="{C0FAB0E9-034A-4E9F-9507-9053D5290E03}" type="slidenum">
              <a:rPr lang="de-AT" smtClean="0"/>
              <a:pPr/>
              <a:t>‹Nr.›</a:t>
            </a:fld>
            <a:endParaRPr lang="de-AT" dirty="0"/>
          </a:p>
        </p:txBody>
      </p:sp>
    </p:spTree>
    <p:extLst>
      <p:ext uri="{BB962C8B-B14F-4D97-AF65-F5344CB8AC3E}">
        <p14:creationId xmlns:p14="http://schemas.microsoft.com/office/powerpoint/2010/main" val="27521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7" name="Rectangle 6"/>
          <p:cNvSpPr/>
          <p:nvPr/>
        </p:nvSpPr>
        <p:spPr>
          <a:xfrm>
            <a:off x="0" y="761999"/>
            <a:ext cx="9074989" cy="49310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userDrawn="1"/>
        </p:nvSpPr>
        <p:spPr>
          <a:xfrm>
            <a:off x="9074989" y="762000"/>
            <a:ext cx="3117011" cy="493100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2307394"/>
          </a:xfrm>
        </p:spPr>
        <p:txBody>
          <a:bodyPr anchor="b">
            <a:normAutofit/>
          </a:bodyPr>
          <a:lstStyle>
            <a:lvl1pPr algn="l">
              <a:defRPr sz="5900" spc="-100" baseline="0">
                <a:solidFill>
                  <a:srgbClr val="FFFFFF"/>
                </a:solidFill>
              </a:defRPr>
            </a:lvl1pPr>
          </a:lstStyle>
          <a:p>
            <a:endParaRPr lang="en-US" dirty="0"/>
          </a:p>
        </p:txBody>
      </p:sp>
      <p:sp>
        <p:nvSpPr>
          <p:cNvPr id="3" name="Subtitle 2"/>
          <p:cNvSpPr>
            <a:spLocks noGrp="1"/>
          </p:cNvSpPr>
          <p:nvPr>
            <p:ph type="subTitle" idx="1"/>
          </p:nvPr>
        </p:nvSpPr>
        <p:spPr>
          <a:xfrm>
            <a:off x="1142348" y="4132053"/>
            <a:ext cx="7315200" cy="1362814"/>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en-US" dirty="0"/>
          </a:p>
        </p:txBody>
      </p:sp>
      <p:pic>
        <p:nvPicPr>
          <p:cNvPr id="4" name="Grafik 3"/>
          <p:cNvPicPr>
            <a:picLocks noChangeAspect="1"/>
          </p:cNvPicPr>
          <p:nvPr userDrawn="1"/>
        </p:nvPicPr>
        <p:blipFill>
          <a:blip r:embed="rId2"/>
          <a:stretch>
            <a:fillRect/>
          </a:stretch>
        </p:blipFill>
        <p:spPr>
          <a:xfrm>
            <a:off x="9540508" y="762000"/>
            <a:ext cx="2185971" cy="4931002"/>
          </a:xfrm>
          <a:prstGeom prst="rect">
            <a:avLst/>
          </a:prstGeom>
        </p:spPr>
      </p:pic>
      <p:pic>
        <p:nvPicPr>
          <p:cNvPr id="5" name="Grafi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12" y="5881330"/>
            <a:ext cx="7749005" cy="696241"/>
          </a:xfrm>
          <a:prstGeom prst="rect">
            <a:avLst/>
          </a:prstGeom>
        </p:spPr>
      </p:pic>
      <p:pic>
        <p:nvPicPr>
          <p:cNvPr id="6" name="Grafik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90634" y="6061622"/>
            <a:ext cx="4022071" cy="449973"/>
          </a:xfrm>
          <a:prstGeom prst="rect">
            <a:avLst/>
          </a:prstGeom>
        </p:spPr>
      </p:pic>
    </p:spTree>
    <p:extLst>
      <p:ext uri="{BB962C8B-B14F-4D97-AF65-F5344CB8AC3E}">
        <p14:creationId xmlns:p14="http://schemas.microsoft.com/office/powerpoint/2010/main" val="3483083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9" name="Footer Placeholder 8"/>
          <p:cNvSpPr>
            <a:spLocks noGrp="1"/>
          </p:cNvSpPr>
          <p:nvPr>
            <p:ph type="ftr" sz="quarter" idx="11"/>
          </p:nvPr>
        </p:nvSpPr>
        <p:spPr>
          <a:xfrm>
            <a:off x="3499101" y="6356350"/>
            <a:ext cx="5911517" cy="365125"/>
          </a:xfrm>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23456042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8205517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611241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er">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198880"/>
            <a:ext cx="12192000" cy="4520602"/>
          </a:xfrm>
        </p:spPr>
        <p:txBody>
          <a:bodyPr/>
          <a:lstStyle>
            <a:lvl1pPr>
              <a:defRPr sz="2400"/>
            </a:lvl1pPr>
            <a:lvl2pPr>
              <a:defRPr sz="2000"/>
            </a:lvl2pPr>
            <a:lvl3pPr>
              <a:defRPr sz="1800"/>
            </a:lvl3pPr>
            <a:lvl4pPr>
              <a:defRPr sz="1400"/>
            </a:lvl4pPr>
            <a:lvl5pPr>
              <a:defRPr sz="1400"/>
            </a:lvl5pPr>
            <a:lvl6pPr>
              <a:defRPr sz="1400"/>
            </a:lvl6pPr>
            <a:lvl7pPr>
              <a:defRPr sz="1400"/>
            </a:lvl7pPr>
            <a:lvl8pPr>
              <a:defRPr sz="1400"/>
            </a:lvl8pPr>
            <a:lvl9pPr>
              <a:defRPr sz="14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9" name="Titel 8"/>
          <p:cNvSpPr>
            <a:spLocks noGrp="1"/>
          </p:cNvSpPr>
          <p:nvPr>
            <p:ph type="title"/>
          </p:nvPr>
        </p:nvSpPr>
        <p:spPr>
          <a:xfrm>
            <a:off x="0" y="0"/>
            <a:ext cx="12192000" cy="1159933"/>
          </a:xfrm>
          <a:solidFill>
            <a:schemeClr val="accent1"/>
          </a:solidFill>
        </p:spPr>
        <p:txBody>
          <a:bodyPr/>
          <a:lstStyle>
            <a:lvl1pPr>
              <a:defRPr/>
            </a:lvl1pPr>
          </a:lstStyle>
          <a:p>
            <a:r>
              <a:rPr lang="de-DE" dirty="0" smtClean="0"/>
              <a:t>Titelmasterformat durch Klicken bearbeiten</a:t>
            </a:r>
            <a:endParaRPr lang="de-AT" dirty="0"/>
          </a:p>
        </p:txBody>
      </p:sp>
    </p:spTree>
    <p:extLst>
      <p:ext uri="{BB962C8B-B14F-4D97-AF65-F5344CB8AC3E}">
        <p14:creationId xmlns:p14="http://schemas.microsoft.com/office/powerpoint/2010/main" val="3272832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Leer">
    <p:spTree>
      <p:nvGrpSpPr>
        <p:cNvPr id="1" name=""/>
        <p:cNvGrpSpPr/>
        <p:nvPr/>
      </p:nvGrpSpPr>
      <p:grpSpPr>
        <a:xfrm>
          <a:off x="0" y="0"/>
          <a:ext cx="0" cy="0"/>
          <a:chOff x="0" y="0"/>
          <a:chExt cx="0" cy="0"/>
        </a:xfrm>
      </p:grpSpPr>
      <p:sp>
        <p:nvSpPr>
          <p:cNvPr id="8" name="Content Placeholder 2"/>
          <p:cNvSpPr>
            <a:spLocks noGrp="1"/>
          </p:cNvSpPr>
          <p:nvPr>
            <p:ph idx="1"/>
          </p:nvPr>
        </p:nvSpPr>
        <p:spPr>
          <a:xfrm>
            <a:off x="0" y="1159933"/>
            <a:ext cx="12192000" cy="5698067"/>
          </a:xfrm>
        </p:spPr>
        <p:txBody>
          <a:bodyPr/>
          <a:lstStyle>
            <a:lvl1pPr>
              <a:defRPr sz="24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9" name="Titel 8"/>
          <p:cNvSpPr>
            <a:spLocks noGrp="1"/>
          </p:cNvSpPr>
          <p:nvPr>
            <p:ph type="title"/>
          </p:nvPr>
        </p:nvSpPr>
        <p:spPr>
          <a:xfrm>
            <a:off x="0" y="0"/>
            <a:ext cx="12192000" cy="1159933"/>
          </a:xfrm>
          <a:solidFill>
            <a:schemeClr val="accent1"/>
          </a:solidFill>
        </p:spPr>
        <p:txBody>
          <a:bodyPr/>
          <a:lstStyle/>
          <a:p>
            <a:r>
              <a:rPr lang="de-DE" dirty="0" smtClean="0"/>
              <a:t>Titelmasterformat durch Klicken bearbeiten</a:t>
            </a:r>
            <a:endParaRPr lang="de-AT" dirty="0"/>
          </a:p>
        </p:txBody>
      </p:sp>
    </p:spTree>
    <p:extLst>
      <p:ext uri="{BB962C8B-B14F-4D97-AF65-F5344CB8AC3E}">
        <p14:creationId xmlns:p14="http://schemas.microsoft.com/office/powerpoint/2010/main" val="1664098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93652" y="152400"/>
            <a:ext cx="11693547" cy="948267"/>
          </a:xfrm>
        </p:spPr>
        <p:txBody>
          <a:body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extLst>
      <p:ext uri="{BB962C8B-B14F-4D97-AF65-F5344CB8AC3E}">
        <p14:creationId xmlns:p14="http://schemas.microsoft.com/office/powerpoint/2010/main" val="10631888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6960422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9" name="Footer Placeholder 8"/>
          <p:cNvSpPr>
            <a:spLocks noGrp="1"/>
          </p:cNvSpPr>
          <p:nvPr>
            <p:ph type="ftr" sz="quarter" idx="11"/>
          </p:nvPr>
        </p:nvSpPr>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16667239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11" name="Footer Placeholder 10"/>
          <p:cNvSpPr>
            <a:spLocks noGrp="1"/>
          </p:cNvSpPr>
          <p:nvPr>
            <p:ph type="ftr" sz="quarter" idx="11"/>
          </p:nvPr>
        </p:nvSpPr>
        <p:spPr/>
        <p:txBody>
          <a:bodyPr/>
          <a:lstStyle/>
          <a:p>
            <a:endParaRPr lang="de-AT"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5433966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7" name="Footer Placeholder 6"/>
          <p:cNvSpPr>
            <a:spLocks noGrp="1"/>
          </p:cNvSpPr>
          <p:nvPr>
            <p:ph type="ftr" sz="quarter" idx="11"/>
          </p:nvPr>
        </p:nvSpPr>
        <p:spPr/>
        <p:txBody>
          <a:bodyPr/>
          <a:lstStyle/>
          <a:p>
            <a:endParaRPr lang="de-AT"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39275232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dirty="0" smtClean="0"/>
              <a:t>Titelmasterformat durch Klicken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5B0C7EDC-66C0-46C8-9DCF-2432230AD1A9}" type="datetimeFigureOut">
              <a:rPr lang="de-AT" smtClean="0"/>
              <a:pPr/>
              <a:t>09.04.2018</a:t>
            </a:fld>
            <a:endParaRPr lang="de-AT" dirty="0"/>
          </a:p>
        </p:txBody>
      </p:sp>
      <p:sp>
        <p:nvSpPr>
          <p:cNvPr id="9" name="Footer Placeholder 8"/>
          <p:cNvSpPr>
            <a:spLocks noGrp="1"/>
          </p:cNvSpPr>
          <p:nvPr>
            <p:ph type="ftr" sz="quarter" idx="11"/>
          </p:nvPr>
        </p:nvSpPr>
        <p:spPr/>
        <p:txBody>
          <a:bodyPr/>
          <a:lstStyle/>
          <a:p>
            <a:endParaRPr lang="de-AT"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67E787F6-7DFB-45AD-8A28-377B9A46BCBF}" type="slidenum">
              <a:rPr lang="de-AT" smtClean="0"/>
              <a:pPr/>
              <a:t>‹Nr.›</a:t>
            </a:fld>
            <a:endParaRPr lang="de-AT" dirty="0"/>
          </a:p>
        </p:txBody>
      </p:sp>
    </p:spTree>
    <p:extLst>
      <p:ext uri="{BB962C8B-B14F-4D97-AF65-F5344CB8AC3E}">
        <p14:creationId xmlns:p14="http://schemas.microsoft.com/office/powerpoint/2010/main" val="13115875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Footer Placeholder 4"/>
          <p:cNvSpPr>
            <a:spLocks noGrp="1"/>
          </p:cNvSpPr>
          <p:nvPr>
            <p:ph type="ftr" sz="quarter" idx="3"/>
          </p:nvPr>
        </p:nvSpPr>
        <p:spPr>
          <a:xfrm>
            <a:off x="0" y="6454788"/>
            <a:ext cx="12192000" cy="403211"/>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de-AT" dirty="0"/>
          </a:p>
        </p:txBody>
      </p:sp>
      <p:sp>
        <p:nvSpPr>
          <p:cNvPr id="9" name="Footer Placeholder 4"/>
          <p:cNvSpPr txBox="1">
            <a:spLocks/>
          </p:cNvSpPr>
          <p:nvPr userDrawn="1"/>
        </p:nvSpPr>
        <p:spPr>
          <a:xfrm>
            <a:off x="0" y="6467701"/>
            <a:ext cx="12195581" cy="406400"/>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de-AT" dirty="0" smtClean="0"/>
              <a:t>					</a:t>
            </a:r>
            <a:endParaRPr lang="de-AT" sz="1100" dirty="0"/>
          </a:p>
        </p:txBody>
      </p:sp>
    </p:spTree>
    <p:extLst>
      <p:ext uri="{BB962C8B-B14F-4D97-AF65-F5344CB8AC3E}">
        <p14:creationId xmlns:p14="http://schemas.microsoft.com/office/powerpoint/2010/main" val="1123603898"/>
      </p:ext>
    </p:extLst>
  </p:cSld>
  <p:clrMap bg1="lt1" tx1="dk1" bg2="lt2" tx2="dk2" accent1="accent1" accent2="accent2" accent3="accent3" accent4="accent4" accent5="accent5" accent6="accent6" hlink="hlink" folHlink="folHlink"/>
  <p:sldLayoutIdLst>
    <p:sldLayoutId id="2147483755" r:id="rId1"/>
    <p:sldLayoutId id="2147483761" r:id="rId2"/>
    <p:sldLayoutId id="2147483766" r:id="rId3"/>
    <p:sldLayoutId id="2147483756" r:id="rId4"/>
    <p:sldLayoutId id="2147483757" r:id="rId5"/>
    <p:sldLayoutId id="2147483758" r:id="rId6"/>
    <p:sldLayoutId id="2147483759" r:id="rId7"/>
    <p:sldLayoutId id="2147483760" r:id="rId8"/>
    <p:sldLayoutId id="2147483762" r:id="rId9"/>
    <p:sldLayoutId id="2147483763" r:id="rId10"/>
    <p:sldLayoutId id="2147483764" r:id="rId11"/>
    <p:sldLayoutId id="2147483765"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oint-projec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298447"/>
            <a:ext cx="7315200" cy="2833605"/>
          </a:xfrm>
        </p:spPr>
        <p:txBody>
          <a:bodyPr>
            <a:normAutofit/>
          </a:bodyPr>
          <a:lstStyle/>
          <a:p>
            <a:r>
              <a:rPr lang="de-AT" sz="4800" dirty="0" smtClean="0"/>
              <a:t>Problematische Aspekte der Richtlinie 2011/70/Euratom</a:t>
            </a:r>
            <a:endParaRPr lang="de-AT" sz="4800" dirty="0"/>
          </a:p>
        </p:txBody>
      </p:sp>
      <p:sp>
        <p:nvSpPr>
          <p:cNvPr id="3" name="Untertitel 2"/>
          <p:cNvSpPr>
            <a:spLocks noGrp="1"/>
          </p:cNvSpPr>
          <p:nvPr>
            <p:ph type="subTitle" idx="1"/>
          </p:nvPr>
        </p:nvSpPr>
        <p:spPr>
          <a:xfrm>
            <a:off x="1142348" y="4359349"/>
            <a:ext cx="7315200" cy="1135518"/>
          </a:xfrm>
        </p:spPr>
        <p:txBody>
          <a:bodyPr>
            <a:normAutofit/>
          </a:bodyPr>
          <a:lstStyle/>
          <a:p>
            <a:r>
              <a:rPr lang="en-GB" dirty="0" smtClean="0"/>
              <a:t>Nuclear Energy Conference, </a:t>
            </a:r>
            <a:r>
              <a:rPr lang="de-AT" dirty="0" smtClean="0"/>
              <a:t>Prag, 11 Apr</a:t>
            </a:r>
            <a:r>
              <a:rPr lang="en-GB" dirty="0" smtClean="0"/>
              <a:t>.</a:t>
            </a:r>
            <a:r>
              <a:rPr lang="de-AT" dirty="0" smtClean="0"/>
              <a:t> 2018</a:t>
            </a:r>
          </a:p>
          <a:p>
            <a:r>
              <a:rPr lang="de-AT" dirty="0" smtClean="0"/>
              <a:t>Gabriele Mraz, Österr. Ökologie-Institut, Joint Project</a:t>
            </a:r>
            <a:endParaRPr lang="de-AT" dirty="0"/>
          </a:p>
        </p:txBody>
      </p:sp>
    </p:spTree>
    <p:extLst>
      <p:ext uri="{BB962C8B-B14F-4D97-AF65-F5344CB8AC3E}">
        <p14:creationId xmlns:p14="http://schemas.microsoft.com/office/powerpoint/2010/main" val="105536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endParaRPr lang="de-AT" dirty="0"/>
          </a:p>
          <a:p>
            <a:r>
              <a:rPr lang="de-AT" dirty="0" smtClean="0"/>
              <a:t>Es ist eine </a:t>
            </a:r>
            <a:r>
              <a:rPr lang="de-AT" dirty="0"/>
              <a:t>wesentliche </a:t>
            </a:r>
            <a:r>
              <a:rPr lang="de-AT" dirty="0" smtClean="0"/>
              <a:t>Änderung, </a:t>
            </a:r>
            <a:r>
              <a:rPr lang="de-AT" dirty="0"/>
              <a:t>wenn die beiden Standorte ETE und EDU in die Standortliste für die Endlagersuche aufgenommen </a:t>
            </a:r>
            <a:r>
              <a:rPr lang="de-AT" dirty="0" smtClean="0"/>
              <a:t>werden, wird zu einer Aktualisierung des Entsorgungsprogramms führen</a:t>
            </a:r>
            <a:endParaRPr lang="en-US" dirty="0"/>
          </a:p>
          <a:p>
            <a:r>
              <a:rPr lang="de-AT" dirty="0"/>
              <a:t>Verneint wurde hingegen, dass der Bau neuer Blöcke, die sich auf die zu entsorgendenden Mengen auswirken würden, eine wesentliche Änderung sei. </a:t>
            </a:r>
          </a:p>
          <a:p>
            <a:r>
              <a:rPr lang="de-AT" dirty="0" smtClean="0"/>
              <a:t>Auf </a:t>
            </a:r>
            <a:r>
              <a:rPr lang="de-AT" dirty="0"/>
              <a:t>die Frage, ob es eine neuerliche SUP </a:t>
            </a:r>
            <a:r>
              <a:rPr lang="de-AT" dirty="0" smtClean="0"/>
              <a:t>geben</a:t>
            </a:r>
            <a:r>
              <a:rPr lang="de-AT" dirty="0"/>
              <a:t>, wenn </a:t>
            </a:r>
            <a:r>
              <a:rPr lang="de-AT" dirty="0" smtClean="0"/>
              <a:t>das Programm aktualisiert </a:t>
            </a:r>
            <a:r>
              <a:rPr lang="de-AT" dirty="0"/>
              <a:t>wird, wurde geantwortet, dass bei wesentlichen Änderungen </a:t>
            </a:r>
            <a:r>
              <a:rPr lang="de-AT" dirty="0" smtClean="0"/>
              <a:t>eine SUP durchgeführt </a:t>
            </a:r>
            <a:r>
              <a:rPr lang="de-AT" dirty="0"/>
              <a:t>werden kann, beziehungsweise grenzüberschreitend, </a:t>
            </a:r>
            <a:r>
              <a:rPr lang="de-AT" dirty="0" smtClean="0"/>
              <a:t>falls grenzüberschreitende </a:t>
            </a:r>
            <a:r>
              <a:rPr lang="de-AT" dirty="0"/>
              <a:t>Auswirkungen erwartet werden können. </a:t>
            </a:r>
            <a:endParaRPr lang="de-AT" dirty="0" smtClean="0"/>
          </a:p>
          <a:p>
            <a:r>
              <a:rPr lang="de-AT" sz="1800" dirty="0" smtClean="0"/>
              <a:t>Konsultationsbericht</a:t>
            </a:r>
            <a:r>
              <a:rPr lang="de-AT" sz="1800" dirty="0"/>
              <a:t>: www.umweltbundesamt.at/fileadmin/site/umweltthemen/umweltpolitische/SUP/Tschechien/REP0637.pdf</a:t>
            </a:r>
          </a:p>
        </p:txBody>
      </p:sp>
      <p:sp>
        <p:nvSpPr>
          <p:cNvPr id="3" name="Titel 2"/>
          <p:cNvSpPr>
            <a:spLocks noGrp="1"/>
          </p:cNvSpPr>
          <p:nvPr>
            <p:ph type="title"/>
          </p:nvPr>
        </p:nvSpPr>
        <p:spPr/>
        <p:txBody>
          <a:bodyPr/>
          <a:lstStyle/>
          <a:p>
            <a:r>
              <a:rPr lang="de-AT" dirty="0" smtClean="0"/>
              <a:t>Beispiel SUP Nationales Entsorgungsprogramm CZ</a:t>
            </a:r>
            <a:endParaRPr lang="de-AT" dirty="0"/>
          </a:p>
        </p:txBody>
      </p:sp>
    </p:spTree>
    <p:extLst>
      <p:ext uri="{BB962C8B-B14F-4D97-AF65-F5344CB8AC3E}">
        <p14:creationId xmlns:p14="http://schemas.microsoft.com/office/powerpoint/2010/main" val="200666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endParaRPr lang="de-AT" dirty="0"/>
          </a:p>
          <a:p>
            <a:r>
              <a:rPr lang="de-AT" dirty="0" smtClean="0"/>
              <a:t>Wichtiges Instrument der Beteiligung: Strategische Umweltprüfung (SUP) lt. Richtlinie 2001/42/EG</a:t>
            </a:r>
          </a:p>
          <a:p>
            <a:r>
              <a:rPr lang="de-AT" dirty="0" smtClean="0"/>
              <a:t>SUP = das </a:t>
            </a:r>
            <a:r>
              <a:rPr lang="de-AT" dirty="0"/>
              <a:t>einzige rechtlich </a:t>
            </a:r>
            <a:r>
              <a:rPr lang="de-AT" dirty="0" smtClean="0"/>
              <a:t>bindende </a:t>
            </a:r>
            <a:r>
              <a:rPr lang="de-AT" dirty="0"/>
              <a:t>Beteiligungsinstrument</a:t>
            </a:r>
            <a:r>
              <a:rPr lang="de-AT" dirty="0" smtClean="0"/>
              <a:t>, das auf Umweltwirkungen fokussiert </a:t>
            </a:r>
          </a:p>
          <a:p>
            <a:r>
              <a:rPr lang="de-AT" dirty="0" smtClean="0"/>
              <a:t>Von 28 EU-Staaten haben neun angegeben, keine SUP zu machen, zwei geben keine Information dazu. Aber auch die restlichen 17 haben die SUP teilweise nur angekündigt.</a:t>
            </a:r>
          </a:p>
          <a:p>
            <a:endParaRPr lang="de-AT" dirty="0" smtClean="0"/>
          </a:p>
          <a:p>
            <a:r>
              <a:rPr lang="de-AT" dirty="0" smtClean="0"/>
              <a:t>Neu in ENSREG Guideline 2018 (S. 20): der Nationale Bericht soll auch eine Beschreibung der Beteiligung der Nachbarländer enthalten (zu Art. 10)</a:t>
            </a:r>
          </a:p>
          <a:p>
            <a:r>
              <a:rPr lang="de-AT" dirty="0" smtClean="0"/>
              <a:t>Nationale </a:t>
            </a:r>
            <a:r>
              <a:rPr lang="de-AT" dirty="0" smtClean="0"/>
              <a:t>Programme und Nationale Berichte </a:t>
            </a:r>
            <a:r>
              <a:rPr lang="de-AT" dirty="0" smtClean="0"/>
              <a:t>sollten zeitnah öffentlich zugänglich gemacht werden</a:t>
            </a:r>
            <a:endParaRPr lang="de-AT" dirty="0"/>
          </a:p>
          <a:p>
            <a:r>
              <a:rPr lang="de-AT" dirty="0" smtClean="0"/>
              <a:t>Peer Reviews: Ergebnisse öffentlich machen</a:t>
            </a:r>
            <a:endParaRPr lang="de-AT" dirty="0"/>
          </a:p>
        </p:txBody>
      </p:sp>
      <p:sp>
        <p:nvSpPr>
          <p:cNvPr id="3" name="Titel 2"/>
          <p:cNvSpPr>
            <a:spLocks noGrp="1"/>
          </p:cNvSpPr>
          <p:nvPr>
            <p:ph type="title"/>
          </p:nvPr>
        </p:nvSpPr>
        <p:spPr/>
        <p:txBody>
          <a:bodyPr>
            <a:normAutofit/>
          </a:bodyPr>
          <a:lstStyle/>
          <a:p>
            <a:r>
              <a:rPr lang="de-AT" dirty="0" smtClean="0"/>
              <a:t>5. Transparenz und Beteiligungsmöglichkeiten nicht ausreichend</a:t>
            </a:r>
            <a:endParaRPr lang="de-AT" dirty="0"/>
          </a:p>
        </p:txBody>
      </p:sp>
    </p:spTree>
    <p:extLst>
      <p:ext uri="{BB962C8B-B14F-4D97-AF65-F5344CB8AC3E}">
        <p14:creationId xmlns:p14="http://schemas.microsoft.com/office/powerpoint/2010/main" val="243061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AT" dirty="0"/>
              <a:t>Es ist gut, dass es die Richtlinie gibt.</a:t>
            </a:r>
          </a:p>
          <a:p>
            <a:r>
              <a:rPr lang="de-AT" dirty="0" smtClean="0"/>
              <a:t>Ungenaue </a:t>
            </a:r>
            <a:r>
              <a:rPr lang="de-AT" dirty="0" smtClean="0"/>
              <a:t>Vorschriften und Fehlstellen in der RL </a:t>
            </a:r>
            <a:r>
              <a:rPr lang="de-AT" dirty="0" smtClean="0"/>
              <a:t>2011/70/</a:t>
            </a:r>
            <a:r>
              <a:rPr lang="de-AT" dirty="0" err="1" smtClean="0"/>
              <a:t>Euratom</a:t>
            </a:r>
            <a:r>
              <a:rPr lang="de-AT" dirty="0" smtClean="0"/>
              <a:t> -&gt; Änderungsbedarf </a:t>
            </a:r>
            <a:r>
              <a:rPr lang="de-AT" dirty="0"/>
              <a:t>an der Richtlinie </a:t>
            </a:r>
            <a:endParaRPr lang="de-AT" dirty="0" smtClean="0"/>
          </a:p>
          <a:p>
            <a:r>
              <a:rPr lang="de-AT" dirty="0" smtClean="0"/>
              <a:t>Mangelhafte </a:t>
            </a:r>
            <a:r>
              <a:rPr lang="de-AT" dirty="0" smtClean="0"/>
              <a:t>Umsetzung der RL durch die Mitgliedsstaaten </a:t>
            </a:r>
            <a:r>
              <a:rPr lang="de-AT" dirty="0" smtClean="0"/>
              <a:t>-&gt;  mehr Unterstützung und mehr Sanktionen</a:t>
            </a:r>
            <a:endParaRPr lang="de-AT" dirty="0"/>
          </a:p>
          <a:p>
            <a:r>
              <a:rPr lang="de-AT" dirty="0" smtClean="0"/>
              <a:t>Frage </a:t>
            </a:r>
            <a:r>
              <a:rPr lang="de-AT" dirty="0"/>
              <a:t>der Pflicht zur </a:t>
            </a:r>
            <a:r>
              <a:rPr lang="de-AT" dirty="0" smtClean="0"/>
              <a:t>SUP (auch bei wesentlichen Änderungen), Veröffentlichung </a:t>
            </a:r>
            <a:r>
              <a:rPr lang="de-AT" dirty="0"/>
              <a:t>von Nat. Programmen, Berichten, Peer Review-Ergebnissen, ERDO-Unterlagen etc</a:t>
            </a:r>
            <a:r>
              <a:rPr lang="de-AT" dirty="0" smtClean="0"/>
              <a:t>. -&gt; </a:t>
            </a:r>
            <a:r>
              <a:rPr lang="de-AT" dirty="0"/>
              <a:t>Transparenz muss erhöht werden, Pflicht zur </a:t>
            </a:r>
            <a:r>
              <a:rPr lang="de-AT" dirty="0" smtClean="0"/>
              <a:t>SUP</a:t>
            </a:r>
            <a:endParaRPr lang="de-AT" dirty="0"/>
          </a:p>
          <a:p>
            <a:endParaRPr lang="de-AT" dirty="0" smtClean="0"/>
          </a:p>
        </p:txBody>
      </p:sp>
      <p:sp>
        <p:nvSpPr>
          <p:cNvPr id="3" name="Titel 2"/>
          <p:cNvSpPr>
            <a:spLocks noGrp="1"/>
          </p:cNvSpPr>
          <p:nvPr>
            <p:ph type="title"/>
          </p:nvPr>
        </p:nvSpPr>
        <p:spPr/>
        <p:txBody>
          <a:bodyPr/>
          <a:lstStyle/>
          <a:p>
            <a:r>
              <a:rPr lang="de-AT" dirty="0" smtClean="0"/>
              <a:t>Fazit</a:t>
            </a:r>
            <a:endParaRPr lang="de-AT" dirty="0"/>
          </a:p>
        </p:txBody>
      </p:sp>
    </p:spTree>
    <p:extLst>
      <p:ext uri="{BB962C8B-B14F-4D97-AF65-F5344CB8AC3E}">
        <p14:creationId xmlns:p14="http://schemas.microsoft.com/office/powerpoint/2010/main" val="151080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857248"/>
            <a:ext cx="12192000" cy="4023360"/>
          </a:xfrm>
        </p:spPr>
        <p:txBody>
          <a:bodyPr>
            <a:normAutofit/>
          </a:bodyPr>
          <a:lstStyle/>
          <a:p>
            <a:r>
              <a:rPr lang="de-AT" sz="2200" dirty="0" smtClean="0"/>
              <a:t>Ist eine Überarbeitung der RL 2011/70/Euratom geplant?</a:t>
            </a:r>
          </a:p>
          <a:p>
            <a:r>
              <a:rPr lang="de-AT" sz="2200" dirty="0" smtClean="0"/>
              <a:t>Für die nächsten Nationalen Berichte: sind klarere Vorgaben geplant? (Abgabe ist Aug. 2018 vorgesehen)</a:t>
            </a:r>
          </a:p>
          <a:p>
            <a:r>
              <a:rPr lang="de-AT" sz="2200" dirty="0" smtClean="0"/>
              <a:t>Werden die Nationalen Berichte und Nationalen Entsorgungsprogramme auf der Website der Kommission öffentlich verfügbar gemacht?</a:t>
            </a:r>
          </a:p>
          <a:p>
            <a:r>
              <a:rPr lang="de-AT" sz="2200" dirty="0"/>
              <a:t>Wann sind die </a:t>
            </a:r>
            <a:r>
              <a:rPr lang="de-AT" sz="2200" dirty="0" err="1"/>
              <a:t>Opinions</a:t>
            </a:r>
            <a:r>
              <a:rPr lang="de-AT" sz="2200" dirty="0"/>
              <a:t> zu den einzelnen Nationalen Programmen öffentlich einsehbar?</a:t>
            </a:r>
          </a:p>
          <a:p>
            <a:r>
              <a:rPr lang="de-AT" sz="2200" dirty="0" smtClean="0"/>
              <a:t>Wann </a:t>
            </a:r>
            <a:r>
              <a:rPr lang="de-AT" sz="2200" dirty="0"/>
              <a:t>wird die öffentlich zugängliche Konferenz zur Umsetzung der RL stattfinden?</a:t>
            </a:r>
          </a:p>
          <a:p>
            <a:r>
              <a:rPr lang="de-AT" sz="2200" dirty="0" smtClean="0"/>
              <a:t>Ergebnisse des EC-Workshops vom 7. Nov 2017?</a:t>
            </a:r>
          </a:p>
        </p:txBody>
      </p:sp>
      <p:sp>
        <p:nvSpPr>
          <p:cNvPr id="3" name="Titel 2"/>
          <p:cNvSpPr>
            <a:spLocks noGrp="1"/>
          </p:cNvSpPr>
          <p:nvPr>
            <p:ph type="title"/>
          </p:nvPr>
        </p:nvSpPr>
        <p:spPr/>
        <p:txBody>
          <a:bodyPr/>
          <a:lstStyle/>
          <a:p>
            <a:r>
              <a:rPr lang="de-AT" dirty="0" smtClean="0"/>
              <a:t>Fragen an die Kommission / DG Energy</a:t>
            </a:r>
            <a:endParaRPr lang="de-AT" dirty="0"/>
          </a:p>
        </p:txBody>
      </p:sp>
    </p:spTree>
    <p:extLst>
      <p:ext uri="{BB962C8B-B14F-4D97-AF65-F5344CB8AC3E}">
        <p14:creationId xmlns:p14="http://schemas.microsoft.com/office/powerpoint/2010/main" val="45613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371600"/>
            <a:ext cx="12192000" cy="4015212"/>
          </a:xfrm>
        </p:spPr>
        <p:txBody>
          <a:bodyPr>
            <a:normAutofit/>
          </a:bodyPr>
          <a:lstStyle/>
          <a:p>
            <a:r>
              <a:rPr lang="en-GB" sz="2200" dirty="0" smtClean="0"/>
              <a:t>Gabriele Mraz: mraz@ecology.at</a:t>
            </a:r>
          </a:p>
          <a:p>
            <a:endParaRPr lang="en-GB" sz="2200" dirty="0" smtClean="0"/>
          </a:p>
          <a:p>
            <a:r>
              <a:rPr lang="de-AT" sz="2200" dirty="0" smtClean="0"/>
              <a:t>Mehr Information zum Joint Project </a:t>
            </a:r>
            <a:r>
              <a:rPr lang="en-GB" sz="2200" dirty="0" smtClean="0"/>
              <a:t>: </a:t>
            </a:r>
            <a:r>
              <a:rPr lang="en-GB" sz="2200" dirty="0" smtClean="0">
                <a:hlinkClick r:id="rId2"/>
              </a:rPr>
              <a:t>www.joint-project.org/</a:t>
            </a:r>
            <a:endParaRPr lang="en-GB" sz="2200" dirty="0" smtClean="0"/>
          </a:p>
        </p:txBody>
      </p:sp>
      <p:sp>
        <p:nvSpPr>
          <p:cNvPr id="3" name="Titel 2"/>
          <p:cNvSpPr>
            <a:spLocks noGrp="1"/>
          </p:cNvSpPr>
          <p:nvPr>
            <p:ph type="title"/>
          </p:nvPr>
        </p:nvSpPr>
        <p:spPr/>
        <p:txBody>
          <a:bodyPr/>
          <a:lstStyle/>
          <a:p>
            <a:r>
              <a:rPr lang="de-AT" dirty="0" smtClean="0"/>
              <a:t>Kontakt</a:t>
            </a:r>
            <a:endParaRPr lang="de-AT" dirty="0"/>
          </a:p>
        </p:txBody>
      </p:sp>
    </p:spTree>
    <p:extLst>
      <p:ext uri="{BB962C8B-B14F-4D97-AF65-F5344CB8AC3E}">
        <p14:creationId xmlns:p14="http://schemas.microsoft.com/office/powerpoint/2010/main" val="64326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198880"/>
            <a:ext cx="12192000" cy="4522910"/>
          </a:xfrm>
        </p:spPr>
        <p:txBody>
          <a:bodyPr>
            <a:normAutofit/>
          </a:bodyPr>
          <a:lstStyle/>
          <a:p>
            <a:r>
              <a:rPr lang="de-AT" dirty="0" smtClean="0"/>
              <a:t>Joint Project – Nuclear </a:t>
            </a:r>
            <a:r>
              <a:rPr lang="de-AT" dirty="0" err="1" smtClean="0"/>
              <a:t>Risk</a:t>
            </a:r>
            <a:r>
              <a:rPr lang="de-AT" dirty="0" smtClean="0"/>
              <a:t> &amp; Public Control: </a:t>
            </a:r>
          </a:p>
          <a:p>
            <a:pPr lvl="1"/>
            <a:r>
              <a:rPr lang="de-AT" dirty="0" smtClean="0"/>
              <a:t>Monitoring der Nationalen Entsorgungsprogramme der Joint Project Staaten (CZ, HU, BG, RO, PL, AT)</a:t>
            </a:r>
          </a:p>
          <a:p>
            <a:pPr lvl="1"/>
            <a:r>
              <a:rPr lang="de-AT" dirty="0"/>
              <a:t>Veranstaltung </a:t>
            </a:r>
            <a:r>
              <a:rPr lang="de-AT" dirty="0" smtClean="0"/>
              <a:t>Dez 2016 in Budapest zu Problemen bei der Umsetzung der Richtlinie 2011/70/Euratom</a:t>
            </a:r>
            <a:endParaRPr lang="de-AT" dirty="0"/>
          </a:p>
          <a:p>
            <a:pPr lvl="1"/>
            <a:r>
              <a:rPr lang="de-AT" dirty="0" smtClean="0"/>
              <a:t>Bewertung des Berichts der Kommission zur Umsetzung der </a:t>
            </a:r>
            <a:r>
              <a:rPr lang="de-AT" dirty="0"/>
              <a:t>Richtlinie </a:t>
            </a:r>
            <a:r>
              <a:rPr lang="de-AT" dirty="0" smtClean="0"/>
              <a:t>2011/70/Euratom (2017)</a:t>
            </a:r>
          </a:p>
          <a:p>
            <a:pPr lvl="1"/>
            <a:r>
              <a:rPr lang="de-AT" dirty="0" smtClean="0"/>
              <a:t>Erhebung zum multinationalen Endlager (2018)</a:t>
            </a:r>
          </a:p>
          <a:p>
            <a:r>
              <a:rPr lang="de-AT" dirty="0" smtClean="0"/>
              <a:t>pulswerk GmbH (Beratungsunternehmen des Österr. Ökologie-Instituts):</a:t>
            </a:r>
          </a:p>
          <a:p>
            <a:pPr lvl="1"/>
            <a:r>
              <a:rPr lang="de-AT" dirty="0" smtClean="0"/>
              <a:t>Leitung der ARGE SUP Nukleare Entsorgungsprogramme seit 2014: Teilnahme an der grenzüberschreitenden Strategischen Umweltprüfung (SUP) von D, HU, CZ, IT im Auftrag des BMNT</a:t>
            </a:r>
          </a:p>
        </p:txBody>
      </p:sp>
      <p:sp>
        <p:nvSpPr>
          <p:cNvPr id="3" name="Titel 2"/>
          <p:cNvSpPr>
            <a:spLocks noGrp="1"/>
          </p:cNvSpPr>
          <p:nvPr>
            <p:ph type="title"/>
          </p:nvPr>
        </p:nvSpPr>
        <p:spPr/>
        <p:txBody>
          <a:bodyPr/>
          <a:lstStyle/>
          <a:p>
            <a:r>
              <a:rPr lang="de-AT" dirty="0" smtClean="0"/>
              <a:t>Ausgewertete Materialien und Erfahrungen</a:t>
            </a:r>
            <a:endParaRPr lang="de-AT" dirty="0"/>
          </a:p>
        </p:txBody>
      </p:sp>
    </p:spTree>
    <p:extLst>
      <p:ext uri="{BB962C8B-B14F-4D97-AF65-F5344CB8AC3E}">
        <p14:creationId xmlns:p14="http://schemas.microsoft.com/office/powerpoint/2010/main" val="298364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457200" indent="-457200">
              <a:buFont typeface="+mj-lt"/>
              <a:buAutoNum type="arabicPeriod"/>
            </a:pPr>
            <a:r>
              <a:rPr lang="de-AT" dirty="0"/>
              <a:t>Multinationales </a:t>
            </a:r>
            <a:r>
              <a:rPr lang="de-AT" dirty="0" smtClean="0"/>
              <a:t>Endlager: Wunsch und Wirklichkeit</a:t>
            </a:r>
            <a:endParaRPr lang="de-AT" dirty="0"/>
          </a:p>
          <a:p>
            <a:pPr marL="457200" indent="-457200">
              <a:buFont typeface="+mj-lt"/>
              <a:buAutoNum type="arabicPeriod"/>
            </a:pPr>
            <a:r>
              <a:rPr lang="de-AT" dirty="0"/>
              <a:t>Abschließende Verantwortung bei Altlasten und Exporten?</a:t>
            </a:r>
          </a:p>
          <a:p>
            <a:pPr marL="457200" indent="-457200">
              <a:buFont typeface="+mj-lt"/>
              <a:buAutoNum type="arabicPeriod"/>
            </a:pPr>
            <a:r>
              <a:rPr lang="de-AT" dirty="0" smtClean="0"/>
              <a:t>Langzeitmaßnahmen </a:t>
            </a:r>
            <a:r>
              <a:rPr lang="de-AT" dirty="0"/>
              <a:t>nach Verschluss der </a:t>
            </a:r>
            <a:r>
              <a:rPr lang="de-AT" dirty="0" smtClean="0"/>
              <a:t>Endlager fehlen</a:t>
            </a:r>
            <a:endParaRPr lang="de-AT" dirty="0"/>
          </a:p>
          <a:p>
            <a:pPr marL="457200" indent="-457200">
              <a:buFont typeface="+mj-lt"/>
              <a:buAutoNum type="arabicPeriod"/>
            </a:pPr>
            <a:r>
              <a:rPr lang="de-AT" dirty="0" smtClean="0"/>
              <a:t>„Wesentliche Änderungen“ der Nationalen Entsorgungsprogramme und ihre Konsequenzen</a:t>
            </a:r>
          </a:p>
          <a:p>
            <a:pPr marL="457200" indent="-457200">
              <a:buFont typeface="+mj-lt"/>
              <a:buAutoNum type="arabicPeriod"/>
            </a:pPr>
            <a:r>
              <a:rPr lang="de-AT" dirty="0" smtClean="0"/>
              <a:t>Transparenz und Beteiligungsmöglichkeiten nicht ausreichend</a:t>
            </a:r>
          </a:p>
        </p:txBody>
      </p:sp>
      <p:sp>
        <p:nvSpPr>
          <p:cNvPr id="3" name="Titel 2"/>
          <p:cNvSpPr>
            <a:spLocks noGrp="1"/>
          </p:cNvSpPr>
          <p:nvPr>
            <p:ph type="title"/>
          </p:nvPr>
        </p:nvSpPr>
        <p:spPr/>
        <p:txBody>
          <a:bodyPr/>
          <a:lstStyle/>
          <a:p>
            <a:r>
              <a:rPr lang="de-AT" dirty="0" smtClean="0"/>
              <a:t>Einige Probleme bei Umsetzung der Richtlinie 2011/70/Euratom</a:t>
            </a:r>
            <a:endParaRPr lang="de-AT" dirty="0"/>
          </a:p>
        </p:txBody>
      </p:sp>
    </p:spTree>
    <p:extLst>
      <p:ext uri="{BB962C8B-B14F-4D97-AF65-F5344CB8AC3E}">
        <p14:creationId xmlns:p14="http://schemas.microsoft.com/office/powerpoint/2010/main" val="63240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AT" dirty="0" smtClean="0"/>
              <a:t>Die </a:t>
            </a:r>
            <a:r>
              <a:rPr lang="de-AT" b="1" dirty="0" smtClean="0"/>
              <a:t>Hälfte der EU Mitgliedsstaaten </a:t>
            </a:r>
            <a:r>
              <a:rPr lang="de-AT" dirty="0" smtClean="0"/>
              <a:t>hat </a:t>
            </a:r>
            <a:r>
              <a:rPr lang="de-AT" dirty="0" smtClean="0"/>
              <a:t>in ihren Entsorgungsprogrammen ein multinationales Endlager als Hauptoption oder parallel zur Entwicklung nationaler Endlager</a:t>
            </a:r>
          </a:p>
          <a:p>
            <a:r>
              <a:rPr lang="de-AT" dirty="0" smtClean="0"/>
              <a:t>Was ist ein multinationales Endlager?</a:t>
            </a:r>
          </a:p>
          <a:p>
            <a:pPr lvl="1"/>
            <a:r>
              <a:rPr lang="de-AT" dirty="0" smtClean="0"/>
              <a:t>Endlager, das von mehreren Staaten gemeinsam betrieben wird</a:t>
            </a:r>
          </a:p>
          <a:p>
            <a:pPr lvl="1"/>
            <a:r>
              <a:rPr lang="de-AT" dirty="0" smtClean="0"/>
              <a:t>Für alle Arten von radioaktiven Abfällen, die in einem geologischen Endlager entsorgt werden sollen</a:t>
            </a:r>
          </a:p>
          <a:p>
            <a:pPr lvl="1"/>
            <a:r>
              <a:rPr lang="de-AT" dirty="0" smtClean="0"/>
              <a:t>Kann auch Konditionierungsanlagen, Zwischenlager umfassen</a:t>
            </a:r>
          </a:p>
          <a:p>
            <a:pPr lvl="1"/>
            <a:r>
              <a:rPr lang="de-AT" dirty="0" smtClean="0"/>
              <a:t>Grundsätzlich auch mehrere Standorte denkbar</a:t>
            </a:r>
          </a:p>
          <a:p>
            <a:pPr lvl="1"/>
            <a:r>
              <a:rPr lang="de-AT" dirty="0" smtClean="0"/>
              <a:t>Andere Bezeichnungen: regionales Endlager, gemeinsames Endlager, ER = European Repository</a:t>
            </a:r>
            <a:endParaRPr lang="de-AT" dirty="0"/>
          </a:p>
          <a:p>
            <a:r>
              <a:rPr lang="de-AT" dirty="0" smtClean="0"/>
              <a:t>Multinationale Endlager werden in der EU, aber auch weltweit gesucht</a:t>
            </a:r>
          </a:p>
        </p:txBody>
      </p:sp>
      <p:sp>
        <p:nvSpPr>
          <p:cNvPr id="3" name="Titel 2"/>
          <p:cNvSpPr>
            <a:spLocks noGrp="1"/>
          </p:cNvSpPr>
          <p:nvPr>
            <p:ph type="title"/>
          </p:nvPr>
        </p:nvSpPr>
        <p:spPr/>
        <p:txBody>
          <a:bodyPr/>
          <a:lstStyle/>
          <a:p>
            <a:r>
              <a:rPr lang="de-AT" dirty="0" smtClean="0"/>
              <a:t>1. Multinationales Endlager – Wunsch und Wirklichkeit</a:t>
            </a:r>
            <a:endParaRPr lang="de-AT" dirty="0"/>
          </a:p>
        </p:txBody>
      </p:sp>
    </p:spTree>
    <p:extLst>
      <p:ext uri="{BB962C8B-B14F-4D97-AF65-F5344CB8AC3E}">
        <p14:creationId xmlns:p14="http://schemas.microsoft.com/office/powerpoint/2010/main" val="302573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AT" dirty="0" smtClean="0"/>
              <a:t>In </a:t>
            </a:r>
            <a:r>
              <a:rPr lang="de-AT" dirty="0"/>
              <a:t>der ERDO-Working Group sind </a:t>
            </a:r>
            <a:r>
              <a:rPr lang="de-AT" b="1" dirty="0" smtClean="0"/>
              <a:t>nur </a:t>
            </a:r>
            <a:r>
              <a:rPr lang="de-AT" b="1" dirty="0"/>
              <a:t>5 Mitgliedsstaaten aktiv</a:t>
            </a:r>
          </a:p>
          <a:p>
            <a:pPr lvl="1"/>
            <a:r>
              <a:rPr lang="de-AT" dirty="0" smtClean="0"/>
              <a:t>derzeit </a:t>
            </a:r>
            <a:r>
              <a:rPr lang="de-AT" dirty="0"/>
              <a:t>lt. Website 6 Mitglieder: Österreich, Dänemark, Italien, Niederlande, Polen, Slowenien</a:t>
            </a:r>
          </a:p>
          <a:p>
            <a:pPr lvl="1"/>
            <a:r>
              <a:rPr lang="de-AT" dirty="0" smtClean="0"/>
              <a:t>Polen: „Ministry of Energy, </a:t>
            </a:r>
            <a:r>
              <a:rPr lang="en-US" dirty="0" smtClean="0"/>
              <a:t>due </a:t>
            </a:r>
            <a:r>
              <a:rPr lang="en-US" dirty="0"/>
              <a:t>to the lack of progress in ERDO WG's work has decided to quit participation in the Group's work".</a:t>
            </a:r>
            <a:endParaRPr lang="de-AT" dirty="0"/>
          </a:p>
          <a:p>
            <a:pPr lvl="1"/>
            <a:r>
              <a:rPr lang="de-AT" dirty="0"/>
              <a:t>Rumänien war Gründungsmitglied; ist aber derzeit nur Beobachter, da die ERDO-WG nicht von entsprechenden internationalen Organisationen betrieben </a:t>
            </a:r>
            <a:r>
              <a:rPr lang="de-AT" dirty="0" smtClean="0"/>
              <a:t>werde, weiters habe sich noch kein Mitglied als Standort-Land angeboten. </a:t>
            </a:r>
            <a:r>
              <a:rPr lang="en-US" dirty="0" smtClean="0"/>
              <a:t> </a:t>
            </a:r>
            <a:endParaRPr lang="de-AT" dirty="0"/>
          </a:p>
          <a:p>
            <a:pPr lvl="1"/>
            <a:r>
              <a:rPr lang="de-AT" dirty="0"/>
              <a:t>Ausgetreten: Irland, Slowakei, Bulgarien, Litauen</a:t>
            </a:r>
          </a:p>
          <a:p>
            <a:r>
              <a:rPr lang="de-AT" b="1" dirty="0"/>
              <a:t>Bislang hat sich niemand als Standort-Land angeboten</a:t>
            </a:r>
          </a:p>
          <a:p>
            <a:r>
              <a:rPr lang="de-AT" dirty="0" smtClean="0"/>
              <a:t>Bislang </a:t>
            </a:r>
            <a:r>
              <a:rPr lang="de-AT" dirty="0"/>
              <a:t>keine Ergebnisse bzgl. Zeitplan, </a:t>
            </a:r>
            <a:r>
              <a:rPr lang="de-AT" dirty="0" smtClean="0"/>
              <a:t>Kriterien</a:t>
            </a:r>
            <a:r>
              <a:rPr lang="de-AT" dirty="0"/>
              <a:t>, Haftung, etc</a:t>
            </a:r>
            <a:r>
              <a:rPr lang="de-AT" dirty="0" smtClean="0"/>
              <a:t>.</a:t>
            </a:r>
          </a:p>
          <a:p>
            <a:r>
              <a:rPr lang="de-AT" dirty="0" smtClean="0"/>
              <a:t>ERDO-WG hat kaum finanzielle Mittel zur Verfügung</a:t>
            </a:r>
            <a:endParaRPr lang="de-AT" dirty="0"/>
          </a:p>
        </p:txBody>
      </p:sp>
      <p:sp>
        <p:nvSpPr>
          <p:cNvPr id="3" name="Titel 2"/>
          <p:cNvSpPr>
            <a:spLocks noGrp="1"/>
          </p:cNvSpPr>
          <p:nvPr>
            <p:ph type="title"/>
          </p:nvPr>
        </p:nvSpPr>
        <p:spPr/>
        <p:txBody>
          <a:bodyPr/>
          <a:lstStyle/>
          <a:p>
            <a:r>
              <a:rPr lang="de-AT" dirty="0"/>
              <a:t>Die European Repository Development </a:t>
            </a:r>
            <a:r>
              <a:rPr lang="de-AT" dirty="0" smtClean="0"/>
              <a:t>Organisation (ERDO)</a:t>
            </a:r>
            <a:endParaRPr lang="de-AT" dirty="0"/>
          </a:p>
        </p:txBody>
      </p:sp>
    </p:spTree>
    <p:extLst>
      <p:ext uri="{BB962C8B-B14F-4D97-AF65-F5344CB8AC3E}">
        <p14:creationId xmlns:p14="http://schemas.microsoft.com/office/powerpoint/2010/main" val="97426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198879"/>
            <a:ext cx="12192000" cy="4980247"/>
          </a:xfrm>
        </p:spPr>
        <p:txBody>
          <a:bodyPr/>
          <a:lstStyle/>
          <a:p>
            <a:r>
              <a:rPr lang="de-AT" dirty="0" smtClean="0"/>
              <a:t>„</a:t>
            </a:r>
            <a:r>
              <a:rPr lang="de-AT" dirty="0" smtClean="0"/>
              <a:t>Zwar </a:t>
            </a:r>
            <a:r>
              <a:rPr lang="de-AT" dirty="0"/>
              <a:t>erlaubt die Richtlinie gemeinsame Endlagerlösungen; eine Politik, die nur auf dieser Option beruht und bei der kein klarer Weg zur Umsetzung festgelegt wurde, befindet sich jedoch nicht im Einklang mit den Zielen der </a:t>
            </a:r>
            <a:r>
              <a:rPr lang="de-AT" dirty="0" smtClean="0"/>
              <a:t>Richtlinie“  (EC Bericht </a:t>
            </a:r>
            <a:r>
              <a:rPr lang="de-AT" dirty="0" smtClean="0"/>
              <a:t>2017*, </a:t>
            </a:r>
            <a:r>
              <a:rPr lang="de-AT" dirty="0" smtClean="0"/>
              <a:t>S. 11)</a:t>
            </a:r>
          </a:p>
          <a:p>
            <a:r>
              <a:rPr lang="de-AT" dirty="0" smtClean="0"/>
              <a:t>Mangelnde </a:t>
            </a:r>
            <a:r>
              <a:rPr lang="de-AT" dirty="0" smtClean="0"/>
              <a:t>Transparenz: auf der Website der ERDO sind nur wenige Dokumente einsehbar, mangelnde Information durch die beteiligten Staaten</a:t>
            </a:r>
          </a:p>
          <a:p>
            <a:r>
              <a:rPr lang="de-AT" dirty="0" smtClean="0"/>
              <a:t>Partizipation? Bislang wurde kein Diskurs mit der Öffentlichkeit </a:t>
            </a:r>
            <a:r>
              <a:rPr lang="de-AT" dirty="0" smtClean="0"/>
              <a:t>gestartet</a:t>
            </a:r>
            <a:endParaRPr lang="de-AT" dirty="0"/>
          </a:p>
          <a:p>
            <a:endParaRPr lang="de-AT" dirty="0" smtClean="0"/>
          </a:p>
          <a:p>
            <a:r>
              <a:rPr lang="de-AT" sz="1600" dirty="0" smtClean="0"/>
              <a:t>*</a:t>
            </a:r>
            <a:r>
              <a:rPr lang="en-GB" sz="1600" dirty="0"/>
              <a:t>Report from the Commission to the Council and the European Parliament on progress of implementation of Council Directive 2011/70/</a:t>
            </a:r>
            <a:r>
              <a:rPr lang="en-GB" sz="1600" dirty="0" err="1"/>
              <a:t>Euratom</a:t>
            </a:r>
            <a:r>
              <a:rPr lang="en-GB" sz="1600" dirty="0"/>
              <a:t> and an inventory of radioactive waste and spent fuel present in the Community’s territory and the future prospects. Brussels, 15.5.2017, COM(2017) 236 final. </a:t>
            </a:r>
            <a:endParaRPr lang="de-AT" sz="1600" dirty="0" smtClean="0"/>
          </a:p>
          <a:p>
            <a:endParaRPr lang="de-AT" sz="1600" dirty="0"/>
          </a:p>
        </p:txBody>
      </p:sp>
      <p:sp>
        <p:nvSpPr>
          <p:cNvPr id="3" name="Titel 2"/>
          <p:cNvSpPr>
            <a:spLocks noGrp="1"/>
          </p:cNvSpPr>
          <p:nvPr>
            <p:ph type="title"/>
          </p:nvPr>
        </p:nvSpPr>
        <p:spPr/>
        <p:txBody>
          <a:bodyPr/>
          <a:lstStyle/>
          <a:p>
            <a:r>
              <a:rPr lang="de-AT" dirty="0" smtClean="0"/>
              <a:t>Fazit multinationales Endlager</a:t>
            </a:r>
            <a:endParaRPr lang="de-AT" dirty="0"/>
          </a:p>
        </p:txBody>
      </p:sp>
    </p:spTree>
    <p:extLst>
      <p:ext uri="{BB962C8B-B14F-4D97-AF65-F5344CB8AC3E}">
        <p14:creationId xmlns:p14="http://schemas.microsoft.com/office/powerpoint/2010/main" val="16680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AT" dirty="0" smtClean="0"/>
              <a:t>Art 4(1): Jeder Mitgliedstaat hat </a:t>
            </a:r>
            <a:r>
              <a:rPr lang="de-AT" b="1" dirty="0" smtClean="0"/>
              <a:t>die abschließende Verantwortung </a:t>
            </a:r>
            <a:r>
              <a:rPr lang="de-AT" dirty="0" smtClean="0"/>
              <a:t>für die Entsorgung abgebrannter Brennelemente und radioaktiver Abfälle, die in seinem Hoheitsgebiet entstanden sind.</a:t>
            </a:r>
          </a:p>
          <a:p>
            <a:r>
              <a:rPr lang="de-AT" dirty="0" smtClean="0"/>
              <a:t>Ungeklärt: radioaktive Abfälle, </a:t>
            </a:r>
            <a:r>
              <a:rPr lang="de-AT" dirty="0"/>
              <a:t>die </a:t>
            </a:r>
            <a:r>
              <a:rPr lang="de-AT" dirty="0" smtClean="0"/>
              <a:t>von BE, F, D, IT, NL, SE, UK ins Meer </a:t>
            </a:r>
            <a:r>
              <a:rPr lang="de-AT" dirty="0" err="1" smtClean="0"/>
              <a:t>verkippt</a:t>
            </a:r>
            <a:r>
              <a:rPr lang="de-AT" dirty="0" smtClean="0"/>
              <a:t> wurden: </a:t>
            </a:r>
            <a:br>
              <a:rPr lang="de-AT" dirty="0" smtClean="0"/>
            </a:br>
            <a:r>
              <a:rPr lang="de-AT" dirty="0" smtClean="0"/>
              <a:t>35,8 Mio GBq (EC-Inventar-Bericht 2017, S</a:t>
            </a:r>
            <a:r>
              <a:rPr lang="de-AT" dirty="0"/>
              <a:t>. 49) </a:t>
            </a:r>
            <a:r>
              <a:rPr lang="de-AT" dirty="0" smtClean="0"/>
              <a:t>(keine Erwähnung z.B. bei IT)</a:t>
            </a:r>
            <a:endParaRPr lang="de-AT" dirty="0"/>
          </a:p>
          <a:p>
            <a:r>
              <a:rPr lang="de-AT" dirty="0" smtClean="0"/>
              <a:t>Ungeklärt: </a:t>
            </a:r>
            <a:r>
              <a:rPr lang="de-AT" dirty="0" smtClean="0"/>
              <a:t>abgebrannte </a:t>
            </a:r>
            <a:r>
              <a:rPr lang="de-AT" dirty="0" smtClean="0"/>
              <a:t>Brennelemente, die aufgrund von Verträgen vor </a:t>
            </a:r>
            <a:r>
              <a:rPr lang="de-AT" dirty="0" err="1" smtClean="0"/>
              <a:t>in-Kraft-Treten</a:t>
            </a:r>
            <a:r>
              <a:rPr lang="de-AT" dirty="0" smtClean="0"/>
              <a:t> der Richtlinie exportiert wurden (Bsp. HU: Exporte nach RU/Mayak – bekannt für seine enormen Umweltauswirkungen) </a:t>
            </a:r>
          </a:p>
          <a:p>
            <a:r>
              <a:rPr lang="de-AT" dirty="0" smtClean="0"/>
              <a:t>= Fehlstellen in RL 2011/70/Euratom</a:t>
            </a:r>
          </a:p>
        </p:txBody>
      </p:sp>
      <p:sp>
        <p:nvSpPr>
          <p:cNvPr id="3" name="Titel 2"/>
          <p:cNvSpPr>
            <a:spLocks noGrp="1"/>
          </p:cNvSpPr>
          <p:nvPr>
            <p:ph type="title"/>
          </p:nvPr>
        </p:nvSpPr>
        <p:spPr/>
        <p:txBody>
          <a:bodyPr/>
          <a:lstStyle/>
          <a:p>
            <a:r>
              <a:rPr lang="de-AT" dirty="0" smtClean="0"/>
              <a:t>2. Abschließende </a:t>
            </a:r>
            <a:r>
              <a:rPr lang="de-AT" dirty="0" smtClean="0"/>
              <a:t>Verantwortung bei Altlasten und Exporten</a:t>
            </a:r>
            <a:endParaRPr lang="de-AT" dirty="0"/>
          </a:p>
        </p:txBody>
      </p:sp>
    </p:spTree>
    <p:extLst>
      <p:ext uri="{BB962C8B-B14F-4D97-AF65-F5344CB8AC3E}">
        <p14:creationId xmlns:p14="http://schemas.microsoft.com/office/powerpoint/2010/main" val="265168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AT" dirty="0" smtClean="0"/>
              <a:t>Laut RL 2011/70/</a:t>
            </a:r>
            <a:r>
              <a:rPr lang="de-AT" dirty="0" err="1" smtClean="0"/>
              <a:t>Euratom</a:t>
            </a:r>
            <a:r>
              <a:rPr lang="de-AT" dirty="0" smtClean="0"/>
              <a:t> Art 12 (1) e) müssen  Nationalen Programme Maßnahmen für die Zeit nach Verschluss der Endlager beinhalten</a:t>
            </a:r>
            <a:endParaRPr lang="de-AT" dirty="0" smtClean="0"/>
          </a:p>
          <a:p>
            <a:r>
              <a:rPr lang="de-AT" dirty="0" smtClean="0"/>
              <a:t>Je </a:t>
            </a:r>
            <a:r>
              <a:rPr lang="de-AT" dirty="0"/>
              <a:t>nach Typ des Endlagers sind </a:t>
            </a:r>
            <a:r>
              <a:rPr lang="de-AT" dirty="0" smtClean="0"/>
              <a:t>Maßnahmen bis zu 1 </a:t>
            </a:r>
            <a:r>
              <a:rPr lang="de-AT" dirty="0" err="1" smtClean="0"/>
              <a:t>Mio</a:t>
            </a:r>
            <a:r>
              <a:rPr lang="de-AT" dirty="0" smtClean="0"/>
              <a:t> Jahre nötig:</a:t>
            </a:r>
          </a:p>
          <a:p>
            <a:pPr lvl="1"/>
            <a:r>
              <a:rPr lang="de-AT" dirty="0" smtClean="0"/>
              <a:t>Um </a:t>
            </a:r>
            <a:r>
              <a:rPr lang="de-AT" dirty="0"/>
              <a:t>Eindringen zu verhindern</a:t>
            </a:r>
          </a:p>
          <a:p>
            <a:pPr lvl="1"/>
            <a:r>
              <a:rPr lang="de-AT" dirty="0"/>
              <a:t>Um mögliche Leckagen nachweisen und beheben zu können</a:t>
            </a:r>
          </a:p>
          <a:p>
            <a:r>
              <a:rPr lang="de-AT" dirty="0" smtClean="0"/>
              <a:t>„Von </a:t>
            </a:r>
            <a:r>
              <a:rPr lang="de-AT" dirty="0"/>
              <a:t>den Mitgliedstaaten mit Nuklearprogrammen haben </a:t>
            </a:r>
            <a:r>
              <a:rPr lang="de-AT" b="1" dirty="0"/>
              <a:t>nur wenige </a:t>
            </a:r>
            <a:r>
              <a:rPr lang="de-AT" dirty="0"/>
              <a:t>detaillierte Pläne für die Zeit nach dem Verschluss vorgelegt, und dies hauptsächlich für oberflächennahe Endlager; entsprechende Maßnahmen für tiefengeologische Endlager sind entweder nicht vorgesehen oder werden nicht behandelt</a:t>
            </a:r>
            <a:r>
              <a:rPr lang="de-AT" dirty="0" smtClean="0"/>
              <a:t>.“ (EC Bericht 2017, S. 14)</a:t>
            </a:r>
          </a:p>
          <a:p>
            <a:r>
              <a:rPr lang="de-AT" dirty="0" smtClean="0"/>
              <a:t>Wissenserhalt ist aber ein ebenso schwer zu lösendes Problem wie technologische und geologische </a:t>
            </a:r>
            <a:r>
              <a:rPr lang="de-AT" dirty="0" smtClean="0"/>
              <a:t>Langzeitsicherheit</a:t>
            </a:r>
            <a:endParaRPr lang="de-AT" dirty="0" smtClean="0"/>
          </a:p>
        </p:txBody>
      </p:sp>
      <p:sp>
        <p:nvSpPr>
          <p:cNvPr id="3" name="Titel 2"/>
          <p:cNvSpPr>
            <a:spLocks noGrp="1"/>
          </p:cNvSpPr>
          <p:nvPr>
            <p:ph type="title"/>
          </p:nvPr>
        </p:nvSpPr>
        <p:spPr/>
        <p:txBody>
          <a:bodyPr/>
          <a:lstStyle/>
          <a:p>
            <a:r>
              <a:rPr lang="de-AT" dirty="0" smtClean="0"/>
              <a:t>3</a:t>
            </a:r>
            <a:r>
              <a:rPr lang="de-AT" dirty="0"/>
              <a:t>. Langzeitmaßnahmen nach Verschluss der </a:t>
            </a:r>
            <a:r>
              <a:rPr lang="de-AT" dirty="0" smtClean="0"/>
              <a:t>Endlager</a:t>
            </a:r>
            <a:endParaRPr lang="de-AT" dirty="0"/>
          </a:p>
        </p:txBody>
      </p:sp>
    </p:spTree>
    <p:extLst>
      <p:ext uri="{BB962C8B-B14F-4D97-AF65-F5344CB8AC3E}">
        <p14:creationId xmlns:p14="http://schemas.microsoft.com/office/powerpoint/2010/main" val="77308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Art. 13 (1) “</a:t>
            </a:r>
            <a:r>
              <a:rPr lang="de-AT" dirty="0" smtClean="0"/>
              <a:t>Die </a:t>
            </a:r>
            <a:r>
              <a:rPr lang="de-AT" dirty="0"/>
              <a:t>Mitgliedstaaten </a:t>
            </a:r>
            <a:r>
              <a:rPr lang="de-AT" dirty="0" err="1"/>
              <a:t>notifizieren</a:t>
            </a:r>
            <a:r>
              <a:rPr lang="de-AT" dirty="0"/>
              <a:t> der Kommission ihre nationalen Programme und jedwede späteren wesentlichen Änderungen</a:t>
            </a:r>
            <a:r>
              <a:rPr lang="de-AT" dirty="0" smtClean="0"/>
              <a:t>.“</a:t>
            </a:r>
          </a:p>
          <a:p>
            <a:r>
              <a:rPr lang="de-AT" dirty="0" smtClean="0"/>
              <a:t>Was sind wesentliche Änderungen? </a:t>
            </a:r>
          </a:p>
          <a:p>
            <a:pPr lvl="1"/>
            <a:r>
              <a:rPr lang="en-US" dirty="0" smtClean="0"/>
              <a:t>“</a:t>
            </a:r>
            <a:r>
              <a:rPr lang="en-US" dirty="0"/>
              <a:t>Article 13.1 requires MS to notify any “significant changes” to the Commission, but there is no definition or explanation of what “significant” means, or how these changes should be reported, which has caused confusion amongst MS</a:t>
            </a:r>
            <a:r>
              <a:rPr lang="en-US" dirty="0" smtClean="0"/>
              <a:t>.”</a:t>
            </a:r>
            <a:r>
              <a:rPr lang="en-US" dirty="0"/>
              <a:t> (ENSREG WG2 </a:t>
            </a:r>
            <a:r>
              <a:rPr lang="en-US" dirty="0" smtClean="0"/>
              <a:t>Summary Report 2017, S</a:t>
            </a:r>
            <a:r>
              <a:rPr lang="en-US" dirty="0"/>
              <a:t>. 4)</a:t>
            </a:r>
          </a:p>
          <a:p>
            <a:pPr marL="0" indent="0">
              <a:buNone/>
            </a:pPr>
            <a:endParaRPr lang="de-AT" dirty="0"/>
          </a:p>
        </p:txBody>
      </p:sp>
      <p:sp>
        <p:nvSpPr>
          <p:cNvPr id="3" name="Titel 2"/>
          <p:cNvSpPr>
            <a:spLocks noGrp="1"/>
          </p:cNvSpPr>
          <p:nvPr>
            <p:ph type="title"/>
          </p:nvPr>
        </p:nvSpPr>
        <p:spPr/>
        <p:txBody>
          <a:bodyPr>
            <a:normAutofit/>
          </a:bodyPr>
          <a:lstStyle/>
          <a:p>
            <a:r>
              <a:rPr lang="de-AT" dirty="0" smtClean="0"/>
              <a:t>4. „Wesentliche Änderungen</a:t>
            </a:r>
            <a:r>
              <a:rPr lang="de-AT" dirty="0"/>
              <a:t>“ der Nationalen Entsorgungsprogramme und ihre </a:t>
            </a:r>
            <a:r>
              <a:rPr lang="de-AT" dirty="0" smtClean="0"/>
              <a:t>Konsequenzen</a:t>
            </a:r>
            <a:endParaRPr lang="de-AT" dirty="0"/>
          </a:p>
        </p:txBody>
      </p:sp>
    </p:spTree>
    <p:extLst>
      <p:ext uri="{BB962C8B-B14F-4D97-AF65-F5344CB8AC3E}">
        <p14:creationId xmlns:p14="http://schemas.microsoft.com/office/powerpoint/2010/main" val="3031769519"/>
      </p:ext>
    </p:extLst>
  </p:cSld>
  <p:clrMapOvr>
    <a:masterClrMapping/>
  </p:clrMapOvr>
</p:sld>
</file>

<file path=ppt/theme/theme1.xml><?xml version="1.0" encoding="utf-8"?>
<a:theme xmlns:a="http://schemas.openxmlformats.org/drawingml/2006/main" name="Rahmen">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ahmen">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TM03457475[[fn=Rahmen]]</Template>
  <TotalTime>0</TotalTime>
  <Words>1170</Words>
  <Application>Microsoft Office PowerPoint</Application>
  <PresentationFormat>Breitbild</PresentationFormat>
  <Paragraphs>88</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Calibri</vt:lpstr>
      <vt:lpstr>Corbel</vt:lpstr>
      <vt:lpstr>Wingdings 2</vt:lpstr>
      <vt:lpstr>Rahmen</vt:lpstr>
      <vt:lpstr>Problematische Aspekte der Richtlinie 2011/70/Euratom</vt:lpstr>
      <vt:lpstr>Ausgewertete Materialien und Erfahrungen</vt:lpstr>
      <vt:lpstr>Einige Probleme bei Umsetzung der Richtlinie 2011/70/Euratom</vt:lpstr>
      <vt:lpstr>1. Multinationales Endlager – Wunsch und Wirklichkeit</vt:lpstr>
      <vt:lpstr>Die European Repository Development Organisation (ERDO)</vt:lpstr>
      <vt:lpstr>Fazit multinationales Endlager</vt:lpstr>
      <vt:lpstr>2. Abschließende Verantwortung bei Altlasten und Exporten</vt:lpstr>
      <vt:lpstr>3. Langzeitmaßnahmen nach Verschluss der Endlager</vt:lpstr>
      <vt:lpstr>4. „Wesentliche Änderungen“ der Nationalen Entsorgungsprogramme und ihre Konsequenzen</vt:lpstr>
      <vt:lpstr>Beispiel SUP Nationales Entsorgungsprogramm CZ</vt:lpstr>
      <vt:lpstr>5. Transparenz und Beteiligungsmöglichkeiten nicht ausreichend</vt:lpstr>
      <vt:lpstr>Fazit</vt:lpstr>
      <vt:lpstr>Fragen an die Kommission / DG Energy</vt:lpstr>
      <vt:lpstr>Kontakt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Gabriele Mraz</dc:creator>
  <cp:lastModifiedBy>Österreichisches Ökologie-Institut </cp:lastModifiedBy>
  <cp:revision>476</cp:revision>
  <cp:lastPrinted>2017-02-06T11:34:20Z</cp:lastPrinted>
  <dcterms:created xsi:type="dcterms:W3CDTF">2015-09-17T14:19:16Z</dcterms:created>
  <dcterms:modified xsi:type="dcterms:W3CDTF">2018-04-09T20:16:56Z</dcterms:modified>
</cp:coreProperties>
</file>