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16"/>
  </p:notesMasterIdLst>
  <p:handoutMasterIdLst>
    <p:handoutMasterId r:id="rId17"/>
  </p:handoutMasterIdLst>
  <p:sldIdLst>
    <p:sldId id="256" r:id="rId2"/>
    <p:sldId id="340" r:id="rId3"/>
    <p:sldId id="349" r:id="rId4"/>
    <p:sldId id="339" r:id="rId5"/>
    <p:sldId id="336" r:id="rId6"/>
    <p:sldId id="347" r:id="rId7"/>
    <p:sldId id="310" r:id="rId8"/>
    <p:sldId id="342" r:id="rId9"/>
    <p:sldId id="351" r:id="rId10"/>
    <p:sldId id="348" r:id="rId11"/>
    <p:sldId id="338" r:id="rId12"/>
    <p:sldId id="344" r:id="rId13"/>
    <p:sldId id="335" r:id="rId14"/>
    <p:sldId id="293" r:id="rId15"/>
  </p:sldIdLst>
  <p:sldSz cx="12192000" cy="6858000"/>
  <p:notesSz cx="6877050" cy="93154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riele Mraz" initials="G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08" autoAdjust="0"/>
  </p:normalViewPr>
  <p:slideViewPr>
    <p:cSldViewPr snapToGrid="0">
      <p:cViewPr varScale="1">
        <p:scale>
          <a:sx n="84" d="100"/>
          <a:sy n="84" d="100"/>
        </p:scale>
        <p:origin x="658" y="77"/>
      </p:cViewPr>
      <p:guideLst>
        <p:guide orient="horz" pos="2160"/>
        <p:guide pos="3840"/>
      </p:guideLst>
    </p:cSldViewPr>
  </p:slideViewPr>
  <p:outlineViewPr>
    <p:cViewPr>
      <p:scale>
        <a:sx n="33" d="100"/>
        <a:sy n="33" d="100"/>
      </p:scale>
      <p:origin x="0" y="-3238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1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0055" cy="467390"/>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sz="quarter" idx="1"/>
          </p:nvPr>
        </p:nvSpPr>
        <p:spPr>
          <a:xfrm>
            <a:off x="3895404" y="0"/>
            <a:ext cx="2980055" cy="467390"/>
          </a:xfrm>
          <a:prstGeom prst="rect">
            <a:avLst/>
          </a:prstGeom>
        </p:spPr>
        <p:txBody>
          <a:bodyPr vert="horz" lIns="91440" tIns="45720" rIns="91440" bIns="45720" rtlCol="0"/>
          <a:lstStyle>
            <a:lvl1pPr algn="r">
              <a:defRPr sz="1200"/>
            </a:lvl1pPr>
          </a:lstStyle>
          <a:p>
            <a:fld id="{D9CB33E6-277A-4B4F-80D7-51270E08DF38}" type="datetimeFigureOut">
              <a:rPr lang="de-AT" smtClean="0"/>
              <a:pPr/>
              <a:t>17.05.2018</a:t>
            </a:fld>
            <a:endParaRPr lang="de-AT" dirty="0"/>
          </a:p>
        </p:txBody>
      </p:sp>
      <p:sp>
        <p:nvSpPr>
          <p:cNvPr id="4" name="Fußzeilenplatzhalter 3"/>
          <p:cNvSpPr>
            <a:spLocks noGrp="1"/>
          </p:cNvSpPr>
          <p:nvPr>
            <p:ph type="ftr" sz="quarter" idx="2"/>
          </p:nvPr>
        </p:nvSpPr>
        <p:spPr>
          <a:xfrm>
            <a:off x="0" y="8848062"/>
            <a:ext cx="2980055" cy="467390"/>
          </a:xfrm>
          <a:prstGeom prst="rect">
            <a:avLst/>
          </a:prstGeom>
        </p:spPr>
        <p:txBody>
          <a:bodyPr vert="horz" lIns="91440" tIns="45720" rIns="91440" bIns="45720" rtlCol="0" anchor="b"/>
          <a:lstStyle>
            <a:lvl1pPr algn="l">
              <a:defRPr sz="1200"/>
            </a:lvl1pPr>
          </a:lstStyle>
          <a:p>
            <a:endParaRPr lang="de-AT" dirty="0"/>
          </a:p>
        </p:txBody>
      </p:sp>
      <p:sp>
        <p:nvSpPr>
          <p:cNvPr id="5" name="Foliennummernplatzhalter 4"/>
          <p:cNvSpPr>
            <a:spLocks noGrp="1"/>
          </p:cNvSpPr>
          <p:nvPr>
            <p:ph type="sldNum" sz="quarter" idx="3"/>
          </p:nvPr>
        </p:nvSpPr>
        <p:spPr>
          <a:xfrm>
            <a:off x="3895404" y="8848062"/>
            <a:ext cx="2980055" cy="467390"/>
          </a:xfrm>
          <a:prstGeom prst="rect">
            <a:avLst/>
          </a:prstGeom>
        </p:spPr>
        <p:txBody>
          <a:bodyPr vert="horz" lIns="91440" tIns="45720" rIns="91440" bIns="45720" rtlCol="0" anchor="b"/>
          <a:lstStyle>
            <a:lvl1pPr algn="r">
              <a:defRPr sz="1200"/>
            </a:lvl1pPr>
          </a:lstStyle>
          <a:p>
            <a:fld id="{3075F604-FC72-4B6A-9FE4-787E3EB08F79}" type="slidenum">
              <a:rPr lang="de-AT" smtClean="0"/>
              <a:pPr/>
              <a:t>‹Nr.›</a:t>
            </a:fld>
            <a:endParaRPr lang="de-AT" dirty="0"/>
          </a:p>
        </p:txBody>
      </p:sp>
    </p:spTree>
    <p:extLst>
      <p:ext uri="{BB962C8B-B14F-4D97-AF65-F5344CB8AC3E}">
        <p14:creationId xmlns:p14="http://schemas.microsoft.com/office/powerpoint/2010/main" val="2748025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0804" cy="466294"/>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idx="1"/>
          </p:nvPr>
        </p:nvSpPr>
        <p:spPr>
          <a:xfrm>
            <a:off x="3894640" y="0"/>
            <a:ext cx="2980804" cy="466294"/>
          </a:xfrm>
          <a:prstGeom prst="rect">
            <a:avLst/>
          </a:prstGeom>
        </p:spPr>
        <p:txBody>
          <a:bodyPr vert="horz" lIns="91440" tIns="45720" rIns="91440" bIns="45720" rtlCol="0"/>
          <a:lstStyle>
            <a:lvl1pPr algn="r">
              <a:defRPr sz="1200"/>
            </a:lvl1pPr>
          </a:lstStyle>
          <a:p>
            <a:fld id="{F31E67B8-5548-4309-ABA4-BEF92010FAA1}" type="datetimeFigureOut">
              <a:rPr lang="de-AT" smtClean="0"/>
              <a:pPr/>
              <a:t>17.05.2018</a:t>
            </a:fld>
            <a:endParaRPr lang="de-AT" dirty="0"/>
          </a:p>
        </p:txBody>
      </p:sp>
      <p:sp>
        <p:nvSpPr>
          <p:cNvPr id="4" name="Folienbildplatzhalter 3"/>
          <p:cNvSpPr>
            <a:spLocks noGrp="1" noRot="1" noChangeAspect="1"/>
          </p:cNvSpPr>
          <p:nvPr>
            <p:ph type="sldImg" idx="2"/>
          </p:nvPr>
        </p:nvSpPr>
        <p:spPr>
          <a:xfrm>
            <a:off x="644525" y="1165225"/>
            <a:ext cx="5588000" cy="314325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7385" y="4482679"/>
            <a:ext cx="5502282" cy="366778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849156"/>
            <a:ext cx="2980804" cy="466294"/>
          </a:xfrm>
          <a:prstGeom prst="rect">
            <a:avLst/>
          </a:prstGeom>
        </p:spPr>
        <p:txBody>
          <a:bodyPr vert="horz" lIns="91440" tIns="45720" rIns="91440" bIns="45720"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94640" y="8849156"/>
            <a:ext cx="2980804" cy="466294"/>
          </a:xfrm>
          <a:prstGeom prst="rect">
            <a:avLst/>
          </a:prstGeom>
        </p:spPr>
        <p:txBody>
          <a:bodyPr vert="horz" lIns="91440" tIns="45720" rIns="91440" bIns="45720" rtlCol="0" anchor="b"/>
          <a:lstStyle>
            <a:lvl1pPr algn="r">
              <a:defRPr sz="1200"/>
            </a:lvl1pPr>
          </a:lstStyle>
          <a:p>
            <a:fld id="{C0FAB0E9-034A-4E9F-9507-9053D5290E03}" type="slidenum">
              <a:rPr lang="de-AT" smtClean="0"/>
              <a:pPr/>
              <a:t>‹Nr.›</a:t>
            </a:fld>
            <a:endParaRPr lang="de-AT" dirty="0"/>
          </a:p>
        </p:txBody>
      </p:sp>
    </p:spTree>
    <p:extLst>
      <p:ext uri="{BB962C8B-B14F-4D97-AF65-F5344CB8AC3E}">
        <p14:creationId xmlns:p14="http://schemas.microsoft.com/office/powerpoint/2010/main" val="27521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7" name="Rectangle 6"/>
          <p:cNvSpPr/>
          <p:nvPr/>
        </p:nvSpPr>
        <p:spPr>
          <a:xfrm>
            <a:off x="0" y="761999"/>
            <a:ext cx="9074989" cy="49310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9074989" y="762000"/>
            <a:ext cx="3117011" cy="493100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2307394"/>
          </a:xfrm>
        </p:spPr>
        <p:txBody>
          <a:bodyPr anchor="b">
            <a:normAutofit/>
          </a:bodyPr>
          <a:lstStyle>
            <a:lvl1pPr algn="l">
              <a:defRPr sz="5900" spc="-100" baseline="0">
                <a:solidFill>
                  <a:srgbClr val="FFFFFF"/>
                </a:solidFill>
              </a:defRPr>
            </a:lvl1pPr>
          </a:lstStyle>
          <a:p>
            <a:endParaRPr lang="en-US" dirty="0"/>
          </a:p>
        </p:txBody>
      </p:sp>
      <p:sp>
        <p:nvSpPr>
          <p:cNvPr id="3" name="Subtitle 2"/>
          <p:cNvSpPr>
            <a:spLocks noGrp="1"/>
          </p:cNvSpPr>
          <p:nvPr>
            <p:ph type="subTitle" idx="1"/>
          </p:nvPr>
        </p:nvSpPr>
        <p:spPr>
          <a:xfrm>
            <a:off x="1142348" y="4132053"/>
            <a:ext cx="7315200" cy="1362814"/>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endParaRPr lang="en-US" dirty="0"/>
          </a:p>
        </p:txBody>
      </p:sp>
      <p:pic>
        <p:nvPicPr>
          <p:cNvPr id="4" name="Grafik 3"/>
          <p:cNvPicPr>
            <a:picLocks noChangeAspect="1"/>
          </p:cNvPicPr>
          <p:nvPr userDrawn="1"/>
        </p:nvPicPr>
        <p:blipFill>
          <a:blip r:embed="rId2"/>
          <a:stretch>
            <a:fillRect/>
          </a:stretch>
        </p:blipFill>
        <p:spPr>
          <a:xfrm>
            <a:off x="9540508" y="762000"/>
            <a:ext cx="2185971" cy="4931002"/>
          </a:xfrm>
          <a:prstGeom prst="rect">
            <a:avLst/>
          </a:prstGeom>
        </p:spPr>
      </p:pic>
      <p:pic>
        <p:nvPicPr>
          <p:cNvPr id="5" name="Grafi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12" y="5881330"/>
            <a:ext cx="7749005" cy="696241"/>
          </a:xfrm>
          <a:prstGeom prst="rect">
            <a:avLst/>
          </a:prstGeom>
        </p:spPr>
      </p:pic>
      <p:pic>
        <p:nvPicPr>
          <p:cNvPr id="6" name="Grafik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90634" y="6061622"/>
            <a:ext cx="4022071" cy="449973"/>
          </a:xfrm>
          <a:prstGeom prst="rect">
            <a:avLst/>
          </a:prstGeom>
        </p:spPr>
      </p:pic>
    </p:spTree>
    <p:extLst>
      <p:ext uri="{BB962C8B-B14F-4D97-AF65-F5344CB8AC3E}">
        <p14:creationId xmlns:p14="http://schemas.microsoft.com/office/powerpoint/2010/main" val="34830836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17.05.2018</a:t>
            </a:fld>
            <a:endParaRPr lang="de-AT" dirty="0"/>
          </a:p>
        </p:txBody>
      </p:sp>
      <p:sp>
        <p:nvSpPr>
          <p:cNvPr id="9" name="Footer Placeholder 8"/>
          <p:cNvSpPr>
            <a:spLocks noGrp="1"/>
          </p:cNvSpPr>
          <p:nvPr>
            <p:ph type="ftr" sz="quarter" idx="11"/>
          </p:nvPr>
        </p:nvSpPr>
        <p:spPr>
          <a:xfrm>
            <a:off x="3499101" y="6356350"/>
            <a:ext cx="5911517" cy="365125"/>
          </a:xfrm>
        </p:spPr>
        <p:txBody>
          <a:bodyPr/>
          <a:lstStyle/>
          <a:p>
            <a:endParaRPr lang="de-AT"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23456042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17.05.2018</a:t>
            </a:fld>
            <a:endParaRPr lang="de-AT" dirty="0"/>
          </a:p>
        </p:txBody>
      </p:sp>
      <p:sp>
        <p:nvSpPr>
          <p:cNvPr id="8" name="Footer Placeholder 7"/>
          <p:cNvSpPr>
            <a:spLocks noGrp="1"/>
          </p:cNvSpPr>
          <p:nvPr>
            <p:ph type="ftr" sz="quarter" idx="11"/>
          </p:nvPr>
        </p:nvSpPr>
        <p:spPr/>
        <p:txBody>
          <a:bodyPr/>
          <a:lstStyle/>
          <a:p>
            <a:endParaRPr lang="de-AT"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8205517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17.05.2018</a:t>
            </a:fld>
            <a:endParaRPr lang="de-AT" dirty="0"/>
          </a:p>
        </p:txBody>
      </p:sp>
      <p:sp>
        <p:nvSpPr>
          <p:cNvPr id="8" name="Footer Placeholder 7"/>
          <p:cNvSpPr>
            <a:spLocks noGrp="1"/>
          </p:cNvSpPr>
          <p:nvPr>
            <p:ph type="ftr" sz="quarter" idx="11"/>
          </p:nvPr>
        </p:nvSpPr>
        <p:spPr/>
        <p:txBody>
          <a:bodyPr/>
          <a:lstStyle/>
          <a:p>
            <a:endParaRPr lang="de-AT"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611241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er">
    <p:spTree>
      <p:nvGrpSpPr>
        <p:cNvPr id="1" name=""/>
        <p:cNvGrpSpPr/>
        <p:nvPr/>
      </p:nvGrpSpPr>
      <p:grpSpPr>
        <a:xfrm>
          <a:off x="0" y="0"/>
          <a:ext cx="0" cy="0"/>
          <a:chOff x="0" y="0"/>
          <a:chExt cx="0" cy="0"/>
        </a:xfrm>
      </p:grpSpPr>
      <p:sp>
        <p:nvSpPr>
          <p:cNvPr id="8" name="Content Placeholder 2"/>
          <p:cNvSpPr>
            <a:spLocks noGrp="1"/>
          </p:cNvSpPr>
          <p:nvPr>
            <p:ph idx="1"/>
          </p:nvPr>
        </p:nvSpPr>
        <p:spPr>
          <a:xfrm>
            <a:off x="0" y="1198880"/>
            <a:ext cx="12192000" cy="4520602"/>
          </a:xfrm>
        </p:spPr>
        <p:txBody>
          <a:bodyPr/>
          <a:lstStyle>
            <a:lvl1pPr>
              <a:defRPr sz="2400"/>
            </a:lvl1pPr>
            <a:lvl2pPr>
              <a:defRPr sz="2000"/>
            </a:lvl2pPr>
            <a:lvl3pPr>
              <a:defRPr sz="1800"/>
            </a:lvl3pPr>
            <a:lvl4pPr>
              <a:defRPr sz="1400"/>
            </a:lvl4pPr>
            <a:lvl5pPr>
              <a:defRPr sz="1400"/>
            </a:lvl5pPr>
            <a:lvl6pPr>
              <a:defRPr sz="1400"/>
            </a:lvl6pPr>
            <a:lvl7pPr>
              <a:defRPr sz="1400"/>
            </a:lvl7pPr>
            <a:lvl8pPr>
              <a:defRPr sz="1400"/>
            </a:lvl8pPr>
            <a:lvl9pPr>
              <a:defRPr sz="14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9" name="Titel 8"/>
          <p:cNvSpPr>
            <a:spLocks noGrp="1"/>
          </p:cNvSpPr>
          <p:nvPr>
            <p:ph type="title"/>
          </p:nvPr>
        </p:nvSpPr>
        <p:spPr>
          <a:xfrm>
            <a:off x="0" y="0"/>
            <a:ext cx="12192000" cy="1159933"/>
          </a:xfrm>
          <a:solidFill>
            <a:schemeClr val="accent1"/>
          </a:solidFill>
        </p:spPr>
        <p:txBody>
          <a:bodyPr/>
          <a:lstStyle>
            <a:lvl1pPr>
              <a:defRPr/>
            </a:lvl1pPr>
          </a:lstStyle>
          <a:p>
            <a:r>
              <a:rPr lang="de-DE" dirty="0" smtClean="0"/>
              <a:t>Titelmasterformat durch Klicken bearbeiten</a:t>
            </a:r>
            <a:endParaRPr lang="de-AT" dirty="0"/>
          </a:p>
        </p:txBody>
      </p:sp>
    </p:spTree>
    <p:extLst>
      <p:ext uri="{BB962C8B-B14F-4D97-AF65-F5344CB8AC3E}">
        <p14:creationId xmlns:p14="http://schemas.microsoft.com/office/powerpoint/2010/main" val="3272832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Leer">
    <p:spTree>
      <p:nvGrpSpPr>
        <p:cNvPr id="1" name=""/>
        <p:cNvGrpSpPr/>
        <p:nvPr/>
      </p:nvGrpSpPr>
      <p:grpSpPr>
        <a:xfrm>
          <a:off x="0" y="0"/>
          <a:ext cx="0" cy="0"/>
          <a:chOff x="0" y="0"/>
          <a:chExt cx="0" cy="0"/>
        </a:xfrm>
      </p:grpSpPr>
      <p:sp>
        <p:nvSpPr>
          <p:cNvPr id="8" name="Content Placeholder 2"/>
          <p:cNvSpPr>
            <a:spLocks noGrp="1"/>
          </p:cNvSpPr>
          <p:nvPr>
            <p:ph idx="1"/>
          </p:nvPr>
        </p:nvSpPr>
        <p:spPr>
          <a:xfrm>
            <a:off x="0" y="1159933"/>
            <a:ext cx="12192000" cy="5698067"/>
          </a:xfrm>
        </p:spPr>
        <p:txBody>
          <a:bodyPr/>
          <a:lstStyle>
            <a:lvl1pPr>
              <a:defRPr sz="24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9" name="Titel 8"/>
          <p:cNvSpPr>
            <a:spLocks noGrp="1"/>
          </p:cNvSpPr>
          <p:nvPr>
            <p:ph type="title"/>
          </p:nvPr>
        </p:nvSpPr>
        <p:spPr>
          <a:xfrm>
            <a:off x="0" y="0"/>
            <a:ext cx="12192000" cy="1159933"/>
          </a:xfrm>
          <a:solidFill>
            <a:schemeClr val="accent1"/>
          </a:solidFill>
        </p:spPr>
        <p:txBody>
          <a:bodyPr/>
          <a:lstStyle/>
          <a:p>
            <a:r>
              <a:rPr lang="de-DE" dirty="0" smtClean="0"/>
              <a:t>Titelmasterformat durch Klicken bearbeiten</a:t>
            </a:r>
            <a:endParaRPr lang="de-AT" dirty="0"/>
          </a:p>
        </p:txBody>
      </p:sp>
    </p:spTree>
    <p:extLst>
      <p:ext uri="{BB962C8B-B14F-4D97-AF65-F5344CB8AC3E}">
        <p14:creationId xmlns:p14="http://schemas.microsoft.com/office/powerpoint/2010/main" val="16640987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93652" y="152400"/>
            <a:ext cx="11693547" cy="948267"/>
          </a:xfrm>
        </p:spPr>
        <p:txBody>
          <a:bodyPr/>
          <a:lstStyle/>
          <a:p>
            <a:r>
              <a:rPr lang="de-DE" dirty="0" smtClean="0"/>
              <a:t>Titelmasterformat durch Klicken bearbeiten</a:t>
            </a:r>
            <a:endParaRPr lang="en-US" dirty="0"/>
          </a:p>
        </p:txBody>
      </p:sp>
      <p:sp>
        <p:nvSpPr>
          <p:cNvPr id="3" name="Content Placehold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Tree>
    <p:extLst>
      <p:ext uri="{BB962C8B-B14F-4D97-AF65-F5344CB8AC3E}">
        <p14:creationId xmlns:p14="http://schemas.microsoft.com/office/powerpoint/2010/main" val="10631888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6960422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17.05.2018</a:t>
            </a:fld>
            <a:endParaRPr lang="de-AT" dirty="0"/>
          </a:p>
        </p:txBody>
      </p:sp>
      <p:sp>
        <p:nvSpPr>
          <p:cNvPr id="9" name="Footer Placeholder 8"/>
          <p:cNvSpPr>
            <a:spLocks noGrp="1"/>
          </p:cNvSpPr>
          <p:nvPr>
            <p:ph type="ftr" sz="quarter" idx="11"/>
          </p:nvPr>
        </p:nvSpPr>
        <p:spPr/>
        <p:txBody>
          <a:bodyPr/>
          <a:lstStyle/>
          <a:p>
            <a:endParaRPr lang="de-AT"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16667239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17.05.2018</a:t>
            </a:fld>
            <a:endParaRPr lang="de-AT" dirty="0"/>
          </a:p>
        </p:txBody>
      </p:sp>
      <p:sp>
        <p:nvSpPr>
          <p:cNvPr id="11" name="Footer Placeholder 10"/>
          <p:cNvSpPr>
            <a:spLocks noGrp="1"/>
          </p:cNvSpPr>
          <p:nvPr>
            <p:ph type="ftr" sz="quarter" idx="11"/>
          </p:nvPr>
        </p:nvSpPr>
        <p:spPr/>
        <p:txBody>
          <a:bodyPr/>
          <a:lstStyle/>
          <a:p>
            <a:endParaRPr lang="de-AT"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5433966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17.05.2018</a:t>
            </a:fld>
            <a:endParaRPr lang="de-AT" dirty="0"/>
          </a:p>
        </p:txBody>
      </p:sp>
      <p:sp>
        <p:nvSpPr>
          <p:cNvPr id="7" name="Footer Placeholder 6"/>
          <p:cNvSpPr>
            <a:spLocks noGrp="1"/>
          </p:cNvSpPr>
          <p:nvPr>
            <p:ph type="ftr" sz="quarter" idx="11"/>
          </p:nvPr>
        </p:nvSpPr>
        <p:spPr/>
        <p:txBody>
          <a:bodyPr/>
          <a:lstStyle/>
          <a:p>
            <a:endParaRPr lang="de-AT"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9275232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dirty="0" smtClean="0"/>
              <a:t>Titelmasterformat durch Klicken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17.05.2018</a:t>
            </a:fld>
            <a:endParaRPr lang="de-AT" dirty="0"/>
          </a:p>
        </p:txBody>
      </p:sp>
      <p:sp>
        <p:nvSpPr>
          <p:cNvPr id="9" name="Footer Placeholder 8"/>
          <p:cNvSpPr>
            <a:spLocks noGrp="1"/>
          </p:cNvSpPr>
          <p:nvPr>
            <p:ph type="ftr" sz="quarter" idx="11"/>
          </p:nvPr>
        </p:nvSpPr>
        <p:spPr/>
        <p:txBody>
          <a:bodyPr/>
          <a:lstStyle/>
          <a:p>
            <a:endParaRPr lang="de-AT"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13115875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5" name="Footer Placeholder 4"/>
          <p:cNvSpPr>
            <a:spLocks noGrp="1"/>
          </p:cNvSpPr>
          <p:nvPr>
            <p:ph type="ftr" sz="quarter" idx="3"/>
          </p:nvPr>
        </p:nvSpPr>
        <p:spPr>
          <a:xfrm>
            <a:off x="0" y="6454788"/>
            <a:ext cx="12192000" cy="403211"/>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de-AT" dirty="0"/>
          </a:p>
        </p:txBody>
      </p:sp>
      <p:sp>
        <p:nvSpPr>
          <p:cNvPr id="9" name="Footer Placeholder 4"/>
          <p:cNvSpPr txBox="1">
            <a:spLocks/>
          </p:cNvSpPr>
          <p:nvPr userDrawn="1"/>
        </p:nvSpPr>
        <p:spPr>
          <a:xfrm>
            <a:off x="0" y="6467701"/>
            <a:ext cx="12195581" cy="406400"/>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de-AT" dirty="0" smtClean="0"/>
              <a:t>					</a:t>
            </a:r>
            <a:endParaRPr lang="de-AT" sz="1100" dirty="0"/>
          </a:p>
        </p:txBody>
      </p:sp>
    </p:spTree>
    <p:extLst>
      <p:ext uri="{BB962C8B-B14F-4D97-AF65-F5344CB8AC3E}">
        <p14:creationId xmlns:p14="http://schemas.microsoft.com/office/powerpoint/2010/main" val="1123603898"/>
      </p:ext>
    </p:extLst>
  </p:cSld>
  <p:clrMap bg1="lt1" tx1="dk1" bg2="lt2" tx2="dk2" accent1="accent1" accent2="accent2" accent3="accent3" accent4="accent4" accent5="accent5" accent6="accent6" hlink="hlink" folHlink="folHlink"/>
  <p:sldLayoutIdLst>
    <p:sldLayoutId id="2147483755" r:id="rId1"/>
    <p:sldLayoutId id="2147483761" r:id="rId2"/>
    <p:sldLayoutId id="2147483766" r:id="rId3"/>
    <p:sldLayoutId id="2147483756" r:id="rId4"/>
    <p:sldLayoutId id="2147483757" r:id="rId5"/>
    <p:sldLayoutId id="2147483758" r:id="rId6"/>
    <p:sldLayoutId id="2147483759" r:id="rId7"/>
    <p:sldLayoutId id="2147483760" r:id="rId8"/>
    <p:sldLayoutId id="2147483762" r:id="rId9"/>
    <p:sldLayoutId id="2147483763" r:id="rId10"/>
    <p:sldLayoutId id="2147483764" r:id="rId11"/>
    <p:sldLayoutId id="2147483765"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oint-projec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9848" y="1298447"/>
            <a:ext cx="7315200" cy="2833605"/>
          </a:xfrm>
        </p:spPr>
        <p:txBody>
          <a:bodyPr>
            <a:normAutofit/>
          </a:bodyPr>
          <a:lstStyle/>
          <a:p>
            <a:r>
              <a:rPr lang="en-GB" sz="4800" dirty="0" smtClean="0"/>
              <a:t>Problematic aspects </a:t>
            </a:r>
            <a:br>
              <a:rPr lang="en-GB" sz="4800" dirty="0" smtClean="0"/>
            </a:br>
            <a:r>
              <a:rPr lang="en-GB" sz="4800" dirty="0" smtClean="0"/>
              <a:t>of Directive 2011/70/Euratom</a:t>
            </a:r>
            <a:endParaRPr lang="en-GB" sz="4800" dirty="0"/>
          </a:p>
        </p:txBody>
      </p:sp>
      <p:sp>
        <p:nvSpPr>
          <p:cNvPr id="3" name="Untertitel 2"/>
          <p:cNvSpPr>
            <a:spLocks noGrp="1"/>
          </p:cNvSpPr>
          <p:nvPr>
            <p:ph type="subTitle" idx="1"/>
          </p:nvPr>
        </p:nvSpPr>
        <p:spPr>
          <a:xfrm>
            <a:off x="1142348" y="4359349"/>
            <a:ext cx="7315200" cy="1135518"/>
          </a:xfrm>
        </p:spPr>
        <p:txBody>
          <a:bodyPr>
            <a:normAutofit/>
          </a:bodyPr>
          <a:lstStyle/>
          <a:p>
            <a:r>
              <a:rPr lang="en-GB" dirty="0" smtClean="0"/>
              <a:t>Nuclear Energy Conference, </a:t>
            </a:r>
            <a:r>
              <a:rPr lang="de-AT" dirty="0" err="1" smtClean="0"/>
              <a:t>Prague</a:t>
            </a:r>
            <a:r>
              <a:rPr lang="de-AT" dirty="0" smtClean="0"/>
              <a:t>, </a:t>
            </a:r>
            <a:r>
              <a:rPr lang="de-AT" dirty="0" smtClean="0"/>
              <a:t>11 Apr</a:t>
            </a:r>
            <a:r>
              <a:rPr lang="en-GB" dirty="0" smtClean="0"/>
              <a:t>.</a:t>
            </a:r>
            <a:r>
              <a:rPr lang="de-AT" dirty="0" smtClean="0"/>
              <a:t> 2018</a:t>
            </a:r>
          </a:p>
          <a:p>
            <a:r>
              <a:rPr lang="de-AT" dirty="0" smtClean="0"/>
              <a:t>Gabriele Mraz, </a:t>
            </a:r>
            <a:r>
              <a:rPr lang="de-AT" dirty="0" smtClean="0"/>
              <a:t>Austrian Institute of Ecology, </a:t>
            </a:r>
            <a:r>
              <a:rPr lang="de-AT" dirty="0" smtClean="0"/>
              <a:t>Joint Project</a:t>
            </a:r>
            <a:endParaRPr lang="de-AT" dirty="0"/>
          </a:p>
        </p:txBody>
      </p:sp>
    </p:spTree>
    <p:extLst>
      <p:ext uri="{BB962C8B-B14F-4D97-AF65-F5344CB8AC3E}">
        <p14:creationId xmlns:p14="http://schemas.microsoft.com/office/powerpoint/2010/main" val="105536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endParaRPr lang="en-GB" dirty="0" smtClean="0"/>
          </a:p>
          <a:p>
            <a:r>
              <a:rPr lang="en-GB" dirty="0" smtClean="0"/>
              <a:t>It is a significant change if </a:t>
            </a:r>
            <a:r>
              <a:rPr lang="en-GB" dirty="0" smtClean="0"/>
              <a:t>the sites </a:t>
            </a:r>
            <a:r>
              <a:rPr lang="en-GB" dirty="0" smtClean="0"/>
              <a:t>ETE und EDU are included in the site list for the repository search, this will lead to an update of the waste management programme. </a:t>
            </a:r>
          </a:p>
          <a:p>
            <a:r>
              <a:rPr lang="en-GB" dirty="0" smtClean="0"/>
              <a:t>But the building of new NPPs resulting in more </a:t>
            </a:r>
            <a:r>
              <a:rPr lang="en-GB" dirty="0" smtClean="0"/>
              <a:t>nuclear waste is not seen as significant change. </a:t>
            </a:r>
            <a:r>
              <a:rPr lang="en-GB" dirty="0" smtClean="0"/>
              <a:t> </a:t>
            </a:r>
          </a:p>
          <a:p>
            <a:r>
              <a:rPr lang="en-GB" dirty="0" smtClean="0"/>
              <a:t>Will there be another SEA if the </a:t>
            </a:r>
            <a:r>
              <a:rPr lang="en-GB" dirty="0" smtClean="0"/>
              <a:t>programme is updated? A (transboundary) SEA will only be conducted in case of significant changes leading to (transboundary) effects.</a:t>
            </a:r>
          </a:p>
          <a:p>
            <a:r>
              <a:rPr lang="en-GB" sz="1800" dirty="0" smtClean="0"/>
              <a:t>Consultations report: www.umweltbundesamt.at/fileadmin/site/umweltthemen/umweltpolitische/SUP/Tschechien/REP0637.pdf</a:t>
            </a:r>
            <a:endParaRPr lang="en-GB" sz="1800" dirty="0"/>
          </a:p>
        </p:txBody>
      </p:sp>
      <p:sp>
        <p:nvSpPr>
          <p:cNvPr id="3" name="Titel 2"/>
          <p:cNvSpPr>
            <a:spLocks noGrp="1"/>
          </p:cNvSpPr>
          <p:nvPr>
            <p:ph type="title"/>
          </p:nvPr>
        </p:nvSpPr>
        <p:spPr/>
        <p:txBody>
          <a:bodyPr/>
          <a:lstStyle/>
          <a:p>
            <a:r>
              <a:rPr lang="en-GB" dirty="0" smtClean="0"/>
              <a:t>Example SEA national waste management programme CZ</a:t>
            </a:r>
            <a:endParaRPr lang="en-GB" dirty="0"/>
          </a:p>
        </p:txBody>
      </p:sp>
    </p:spTree>
    <p:extLst>
      <p:ext uri="{BB962C8B-B14F-4D97-AF65-F5344CB8AC3E}">
        <p14:creationId xmlns:p14="http://schemas.microsoft.com/office/powerpoint/2010/main" val="200666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endParaRPr lang="de-AT" dirty="0"/>
          </a:p>
          <a:p>
            <a:r>
              <a:rPr lang="en-GB" dirty="0" smtClean="0"/>
              <a:t>The most important participation instrument is the Strategic Environmental Assessment (SEA) according to Directive 2001/42/EC.</a:t>
            </a:r>
          </a:p>
          <a:p>
            <a:r>
              <a:rPr lang="en-GB" dirty="0" smtClean="0"/>
              <a:t>SEA = the only legally binding participation instrument focussing on environmental impacts </a:t>
            </a:r>
          </a:p>
          <a:p>
            <a:r>
              <a:rPr lang="en-GB" dirty="0" smtClean="0"/>
              <a:t>Out of 28 EU states nine have refused to make a SEA, two do not give information. Not all of the remaining 17 have conducted a SEA by now. </a:t>
            </a:r>
          </a:p>
          <a:p>
            <a:r>
              <a:rPr lang="en-GB" dirty="0" smtClean="0"/>
              <a:t>New ENSREG Guideline 2018 (p. 20): the national report shall include a description of possibilities of participation for the neighbouring countries. (ad Art. 10)</a:t>
            </a:r>
          </a:p>
          <a:p>
            <a:r>
              <a:rPr lang="en-GB" dirty="0" smtClean="0"/>
              <a:t>National programmes and nationa</a:t>
            </a:r>
            <a:r>
              <a:rPr lang="en-GB" dirty="0" smtClean="0"/>
              <a:t>l reports should be published promptly.</a:t>
            </a:r>
            <a:endParaRPr lang="en-GB" dirty="0" smtClean="0"/>
          </a:p>
          <a:p>
            <a:r>
              <a:rPr lang="en-GB" dirty="0" smtClean="0"/>
              <a:t>Peer review results should be made public.</a:t>
            </a:r>
            <a:endParaRPr lang="en-GB" dirty="0"/>
          </a:p>
        </p:txBody>
      </p:sp>
      <p:sp>
        <p:nvSpPr>
          <p:cNvPr id="3" name="Titel 2"/>
          <p:cNvSpPr>
            <a:spLocks noGrp="1"/>
          </p:cNvSpPr>
          <p:nvPr>
            <p:ph type="title"/>
          </p:nvPr>
        </p:nvSpPr>
        <p:spPr/>
        <p:txBody>
          <a:bodyPr>
            <a:normAutofit/>
          </a:bodyPr>
          <a:lstStyle/>
          <a:p>
            <a:r>
              <a:rPr lang="en-GB" dirty="0" smtClean="0"/>
              <a:t>5. Transparency and participation are not sufficient</a:t>
            </a:r>
            <a:endParaRPr lang="en-GB" dirty="0"/>
          </a:p>
        </p:txBody>
      </p:sp>
    </p:spTree>
    <p:extLst>
      <p:ext uri="{BB962C8B-B14F-4D97-AF65-F5344CB8AC3E}">
        <p14:creationId xmlns:p14="http://schemas.microsoft.com/office/powerpoint/2010/main" val="243061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dirty="0" smtClean="0"/>
              <a:t>It is positive to have the Directive</a:t>
            </a:r>
          </a:p>
          <a:p>
            <a:r>
              <a:rPr lang="en-GB" dirty="0" smtClean="0"/>
              <a:t>There are non-precise and/or missing regulations in the Directive RL 2011/70/Euratom -&gt; an amendment is needed</a:t>
            </a:r>
          </a:p>
          <a:p>
            <a:r>
              <a:rPr lang="en-GB" dirty="0" smtClean="0"/>
              <a:t>Member states implement the Directive insufficiently -&gt;  more support and more sanctions are needed</a:t>
            </a:r>
          </a:p>
          <a:p>
            <a:r>
              <a:rPr lang="en-GB" dirty="0" smtClean="0"/>
              <a:t>Question of obligatory SEA (also in case of significant changes), publishing of national programmes, reports, peer review results, ERDO documents etc.  -&gt; transparency has to be increased, SEA has to be obligatory</a:t>
            </a:r>
          </a:p>
          <a:p>
            <a:endParaRPr lang="de-AT" dirty="0" smtClean="0"/>
          </a:p>
        </p:txBody>
      </p:sp>
      <p:sp>
        <p:nvSpPr>
          <p:cNvPr id="3" name="Titel 2"/>
          <p:cNvSpPr>
            <a:spLocks noGrp="1"/>
          </p:cNvSpPr>
          <p:nvPr>
            <p:ph type="title"/>
          </p:nvPr>
        </p:nvSpPr>
        <p:spPr/>
        <p:txBody>
          <a:bodyPr/>
          <a:lstStyle/>
          <a:p>
            <a:r>
              <a:rPr lang="en-GB" dirty="0" smtClean="0"/>
              <a:t>Conclusions</a:t>
            </a:r>
            <a:endParaRPr lang="en-GB" dirty="0"/>
          </a:p>
        </p:txBody>
      </p:sp>
    </p:spTree>
    <p:extLst>
      <p:ext uri="{BB962C8B-B14F-4D97-AF65-F5344CB8AC3E}">
        <p14:creationId xmlns:p14="http://schemas.microsoft.com/office/powerpoint/2010/main" val="1510809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857248"/>
            <a:ext cx="12192000" cy="4023360"/>
          </a:xfrm>
        </p:spPr>
        <p:txBody>
          <a:bodyPr>
            <a:normAutofit/>
          </a:bodyPr>
          <a:lstStyle/>
          <a:p>
            <a:r>
              <a:rPr lang="en-GB" sz="2200" dirty="0" smtClean="0"/>
              <a:t>Is an amendment of Directive RL 2011/70/Euratom planned?</a:t>
            </a:r>
          </a:p>
          <a:p>
            <a:r>
              <a:rPr lang="en-GB" sz="2200" dirty="0" smtClean="0"/>
              <a:t>Is </a:t>
            </a:r>
            <a:r>
              <a:rPr lang="en-GB" sz="2200" dirty="0" smtClean="0"/>
              <a:t>better guidance foreseen for the next national reports (due in August 2018)?</a:t>
            </a:r>
            <a:endParaRPr lang="en-GB" sz="2200" dirty="0" smtClean="0"/>
          </a:p>
          <a:p>
            <a:r>
              <a:rPr lang="en-GB" sz="2200" dirty="0" smtClean="0"/>
              <a:t>Will the national reports and waste management programmes be published on the EC’s website?</a:t>
            </a:r>
          </a:p>
          <a:p>
            <a:r>
              <a:rPr lang="en-GB" sz="2200" dirty="0" smtClean="0"/>
              <a:t>When will the Opinions to the national programmes be available for the public?</a:t>
            </a:r>
          </a:p>
          <a:p>
            <a:r>
              <a:rPr lang="en-GB" sz="2200" dirty="0" smtClean="0"/>
              <a:t>When will the public conference on the implementation of the Waste Directive take place?</a:t>
            </a:r>
          </a:p>
          <a:p>
            <a:r>
              <a:rPr lang="en-GB" sz="2200" dirty="0" smtClean="0"/>
              <a:t>What are the results of the EC-Workshops of 7. Nov 2017?</a:t>
            </a:r>
            <a:endParaRPr lang="en-GB" sz="2200" dirty="0" smtClean="0"/>
          </a:p>
        </p:txBody>
      </p:sp>
      <p:sp>
        <p:nvSpPr>
          <p:cNvPr id="3" name="Titel 2"/>
          <p:cNvSpPr>
            <a:spLocks noGrp="1"/>
          </p:cNvSpPr>
          <p:nvPr>
            <p:ph type="title"/>
          </p:nvPr>
        </p:nvSpPr>
        <p:spPr/>
        <p:txBody>
          <a:bodyPr/>
          <a:lstStyle/>
          <a:p>
            <a:r>
              <a:rPr lang="en-GB" dirty="0" smtClean="0"/>
              <a:t>Questions to the Commission/ DG Energy</a:t>
            </a:r>
            <a:endParaRPr lang="en-GB" dirty="0"/>
          </a:p>
        </p:txBody>
      </p:sp>
    </p:spTree>
    <p:extLst>
      <p:ext uri="{BB962C8B-B14F-4D97-AF65-F5344CB8AC3E}">
        <p14:creationId xmlns:p14="http://schemas.microsoft.com/office/powerpoint/2010/main" val="45613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371600"/>
            <a:ext cx="12192000" cy="4015212"/>
          </a:xfrm>
        </p:spPr>
        <p:txBody>
          <a:bodyPr>
            <a:normAutofit/>
          </a:bodyPr>
          <a:lstStyle/>
          <a:p>
            <a:r>
              <a:rPr lang="en-GB" sz="2200" dirty="0" smtClean="0"/>
              <a:t>Gabriele Mraz: mraz@ecology.at</a:t>
            </a:r>
          </a:p>
          <a:p>
            <a:endParaRPr lang="en-GB" sz="2200" dirty="0" smtClean="0"/>
          </a:p>
          <a:p>
            <a:r>
              <a:rPr lang="en-GB" sz="2200" dirty="0" smtClean="0"/>
              <a:t>More information </a:t>
            </a:r>
            <a:r>
              <a:rPr lang="en-GB" sz="2200" dirty="0" smtClean="0"/>
              <a:t>on </a:t>
            </a:r>
            <a:r>
              <a:rPr lang="en-GB" sz="2200" dirty="0" smtClean="0"/>
              <a:t>Joint Project : </a:t>
            </a:r>
            <a:r>
              <a:rPr lang="en-GB" sz="2200" dirty="0" smtClean="0">
                <a:hlinkClick r:id="rId2"/>
              </a:rPr>
              <a:t>www.joint-project.org/</a:t>
            </a:r>
            <a:endParaRPr lang="en-GB" sz="2200" dirty="0" smtClean="0"/>
          </a:p>
        </p:txBody>
      </p:sp>
      <p:sp>
        <p:nvSpPr>
          <p:cNvPr id="3" name="Titel 2"/>
          <p:cNvSpPr>
            <a:spLocks noGrp="1"/>
          </p:cNvSpPr>
          <p:nvPr>
            <p:ph type="title"/>
          </p:nvPr>
        </p:nvSpPr>
        <p:spPr/>
        <p:txBody>
          <a:bodyPr/>
          <a:lstStyle/>
          <a:p>
            <a:r>
              <a:rPr lang="en-GB" dirty="0" smtClean="0"/>
              <a:t>C</a:t>
            </a:r>
            <a:r>
              <a:rPr lang="en-GB" dirty="0" smtClean="0"/>
              <a:t>ontact</a:t>
            </a:r>
            <a:endParaRPr lang="en-GB" dirty="0"/>
          </a:p>
        </p:txBody>
      </p:sp>
    </p:spTree>
    <p:extLst>
      <p:ext uri="{BB962C8B-B14F-4D97-AF65-F5344CB8AC3E}">
        <p14:creationId xmlns:p14="http://schemas.microsoft.com/office/powerpoint/2010/main" val="643262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198880"/>
            <a:ext cx="12192000" cy="4522910"/>
          </a:xfrm>
        </p:spPr>
        <p:txBody>
          <a:bodyPr>
            <a:normAutofit/>
          </a:bodyPr>
          <a:lstStyle/>
          <a:p>
            <a:r>
              <a:rPr lang="en-GB" dirty="0" smtClean="0"/>
              <a:t>Joint Project – Nuclear Risk &amp; Public Control: </a:t>
            </a:r>
          </a:p>
          <a:p>
            <a:pPr lvl="1"/>
            <a:r>
              <a:rPr lang="en-GB" dirty="0" smtClean="0"/>
              <a:t> Monitoring of the national waste management programmes of the Joint Project states (CZ, HU, BG, RO, PL, AT)</a:t>
            </a:r>
          </a:p>
          <a:p>
            <a:pPr lvl="1"/>
            <a:r>
              <a:rPr lang="en-GB" dirty="0" smtClean="0"/>
              <a:t>Event Dec 2016 in Budapest on problems with the implementation of Directive 2011/70/Euratom</a:t>
            </a:r>
          </a:p>
          <a:p>
            <a:pPr lvl="1"/>
            <a:r>
              <a:rPr lang="en-GB" dirty="0" smtClean="0"/>
              <a:t>Analysis of the first report of the European Commission on the implementation of Directive 2011/70/Euratom (2017)</a:t>
            </a:r>
          </a:p>
          <a:p>
            <a:pPr lvl="1"/>
            <a:r>
              <a:rPr lang="en-GB" dirty="0" smtClean="0"/>
              <a:t>Research on the multi-national repository (2018)</a:t>
            </a:r>
          </a:p>
          <a:p>
            <a:r>
              <a:rPr lang="en-GB" dirty="0" smtClean="0"/>
              <a:t>pulswerk GmbH (consulting firm of the Austrian Institute of Ecology):</a:t>
            </a:r>
          </a:p>
          <a:p>
            <a:pPr lvl="1"/>
            <a:r>
              <a:rPr lang="en-GB" dirty="0" smtClean="0"/>
              <a:t>Head of consortium „SEA nuclear waste management programmes“ since 2014: participation in transboundary Strategic Environment Assessments (SEA) for D, HU, CZ, IT by order </a:t>
            </a:r>
            <a:r>
              <a:rPr lang="en-GB" dirty="0" smtClean="0"/>
              <a:t>of </a:t>
            </a:r>
            <a:r>
              <a:rPr lang="en-GB" dirty="0" smtClean="0"/>
              <a:t> BMNT</a:t>
            </a:r>
            <a:endParaRPr lang="en-GB" dirty="0" smtClean="0"/>
          </a:p>
        </p:txBody>
      </p:sp>
      <p:sp>
        <p:nvSpPr>
          <p:cNvPr id="3" name="Titel 2"/>
          <p:cNvSpPr>
            <a:spLocks noGrp="1"/>
          </p:cNvSpPr>
          <p:nvPr>
            <p:ph type="title"/>
          </p:nvPr>
        </p:nvSpPr>
        <p:spPr/>
        <p:txBody>
          <a:bodyPr/>
          <a:lstStyle/>
          <a:p>
            <a:r>
              <a:rPr lang="en-GB" dirty="0" smtClean="0"/>
              <a:t>Analysed materials and experiences</a:t>
            </a:r>
            <a:endParaRPr lang="en-GB" dirty="0"/>
          </a:p>
        </p:txBody>
      </p:sp>
    </p:spTree>
    <p:extLst>
      <p:ext uri="{BB962C8B-B14F-4D97-AF65-F5344CB8AC3E}">
        <p14:creationId xmlns:p14="http://schemas.microsoft.com/office/powerpoint/2010/main" val="298364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457200" indent="-457200">
              <a:buFont typeface="+mj-lt"/>
              <a:buAutoNum type="arabicPeriod"/>
            </a:pPr>
            <a:r>
              <a:rPr lang="en-GB" dirty="0" smtClean="0"/>
              <a:t>Multinational repository: desire and reality</a:t>
            </a:r>
          </a:p>
          <a:p>
            <a:pPr marL="457200" indent="-457200">
              <a:buFont typeface="+mj-lt"/>
              <a:buAutoNum type="arabicPeriod"/>
            </a:pPr>
            <a:r>
              <a:rPr lang="en-GB" dirty="0" smtClean="0"/>
              <a:t>Ultimate responsibility for legacies and exported material?</a:t>
            </a:r>
          </a:p>
          <a:p>
            <a:pPr marL="457200" indent="-457200">
              <a:buFont typeface="+mj-lt"/>
              <a:buAutoNum type="arabicPeriod"/>
            </a:pPr>
            <a:r>
              <a:rPr lang="en-GB" dirty="0" smtClean="0"/>
              <a:t>Long-term measures after closure of repositories are missing</a:t>
            </a:r>
          </a:p>
          <a:p>
            <a:pPr marL="457200" indent="-457200">
              <a:buFont typeface="+mj-lt"/>
              <a:buAutoNum type="arabicPeriod"/>
            </a:pPr>
            <a:r>
              <a:rPr lang="en-GB" dirty="0" smtClean="0"/>
              <a:t>„Significant changes“ of the national waste management programmes and their consequences</a:t>
            </a:r>
          </a:p>
          <a:p>
            <a:pPr marL="457200" indent="-457200">
              <a:buFont typeface="+mj-lt"/>
              <a:buAutoNum type="arabicPeriod"/>
            </a:pPr>
            <a:r>
              <a:rPr lang="en-GB" dirty="0" smtClean="0"/>
              <a:t>Transparency and participation are not sufficient</a:t>
            </a:r>
            <a:endParaRPr lang="en-GB" dirty="0" smtClean="0"/>
          </a:p>
        </p:txBody>
      </p:sp>
      <p:sp>
        <p:nvSpPr>
          <p:cNvPr id="3" name="Titel 2"/>
          <p:cNvSpPr>
            <a:spLocks noGrp="1"/>
          </p:cNvSpPr>
          <p:nvPr>
            <p:ph type="title"/>
          </p:nvPr>
        </p:nvSpPr>
        <p:spPr/>
        <p:txBody>
          <a:bodyPr/>
          <a:lstStyle/>
          <a:p>
            <a:r>
              <a:rPr lang="en-GB" dirty="0" smtClean="0"/>
              <a:t>Some problems with implementation of </a:t>
            </a:r>
            <a:br>
              <a:rPr lang="en-GB" dirty="0" smtClean="0"/>
            </a:br>
            <a:r>
              <a:rPr lang="en-GB" dirty="0" smtClean="0"/>
              <a:t>Directive 2011/70/Euratom</a:t>
            </a:r>
            <a:endParaRPr lang="en-GB" dirty="0"/>
          </a:p>
        </p:txBody>
      </p:sp>
    </p:spTree>
    <p:extLst>
      <p:ext uri="{BB962C8B-B14F-4D97-AF65-F5344CB8AC3E}">
        <p14:creationId xmlns:p14="http://schemas.microsoft.com/office/powerpoint/2010/main" val="632405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b="1" dirty="0" smtClean="0"/>
              <a:t>Half of EU </a:t>
            </a:r>
            <a:r>
              <a:rPr lang="en-GB" b="1" dirty="0" smtClean="0"/>
              <a:t>member states </a:t>
            </a:r>
            <a:r>
              <a:rPr lang="en-GB" dirty="0" smtClean="0"/>
              <a:t>have the option of a multinational repository in their waste management programmes, either as main option or dual track (together with national repository development)</a:t>
            </a:r>
            <a:endParaRPr lang="en-GB" dirty="0" smtClean="0"/>
          </a:p>
          <a:p>
            <a:r>
              <a:rPr lang="en-GB" dirty="0" smtClean="0"/>
              <a:t>What is a multinational repository?</a:t>
            </a:r>
          </a:p>
          <a:p>
            <a:pPr lvl="1"/>
            <a:r>
              <a:rPr lang="en-GB" dirty="0" smtClean="0"/>
              <a:t>A repository that is operated by several states cooperatively</a:t>
            </a:r>
          </a:p>
          <a:p>
            <a:pPr lvl="1"/>
            <a:r>
              <a:rPr lang="en-GB" dirty="0" smtClean="0"/>
              <a:t>For all types of nuclear waste that shall be disposed in a geological repository</a:t>
            </a:r>
          </a:p>
          <a:p>
            <a:pPr lvl="1"/>
            <a:r>
              <a:rPr lang="en-GB" dirty="0" smtClean="0"/>
              <a:t>Can include </a:t>
            </a:r>
            <a:r>
              <a:rPr lang="en-GB" dirty="0" smtClean="0"/>
              <a:t>facilities for conditioning and interim storage</a:t>
            </a:r>
            <a:endParaRPr lang="en-GB" dirty="0" smtClean="0"/>
          </a:p>
          <a:p>
            <a:pPr lvl="1"/>
            <a:r>
              <a:rPr lang="en-GB" dirty="0" smtClean="0"/>
              <a:t>More than one site is possible</a:t>
            </a:r>
          </a:p>
          <a:p>
            <a:pPr lvl="1"/>
            <a:r>
              <a:rPr lang="en-GB" dirty="0" smtClean="0"/>
              <a:t>Other names: regional repository, shared repository, ER = European Repository</a:t>
            </a:r>
          </a:p>
          <a:p>
            <a:r>
              <a:rPr lang="en-GB" dirty="0" smtClean="0"/>
              <a:t>Multinational </a:t>
            </a:r>
            <a:r>
              <a:rPr lang="en-GB" dirty="0" smtClean="0"/>
              <a:t>repositories are planned in the EU and globally</a:t>
            </a:r>
            <a:endParaRPr lang="en-GB" dirty="0" smtClean="0"/>
          </a:p>
        </p:txBody>
      </p:sp>
      <p:sp>
        <p:nvSpPr>
          <p:cNvPr id="3" name="Titel 2"/>
          <p:cNvSpPr>
            <a:spLocks noGrp="1"/>
          </p:cNvSpPr>
          <p:nvPr>
            <p:ph type="title"/>
          </p:nvPr>
        </p:nvSpPr>
        <p:spPr/>
        <p:txBody>
          <a:bodyPr/>
          <a:lstStyle/>
          <a:p>
            <a:r>
              <a:rPr lang="de-AT" dirty="0" smtClean="0"/>
              <a:t>1. </a:t>
            </a:r>
            <a:r>
              <a:rPr lang="en-GB" dirty="0" smtClean="0"/>
              <a:t>Multinational repository – desire and reality</a:t>
            </a:r>
            <a:endParaRPr lang="en-GB" dirty="0"/>
          </a:p>
        </p:txBody>
      </p:sp>
    </p:spTree>
    <p:extLst>
      <p:ext uri="{BB962C8B-B14F-4D97-AF65-F5344CB8AC3E}">
        <p14:creationId xmlns:p14="http://schemas.microsoft.com/office/powerpoint/2010/main" val="302573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dirty="0" smtClean="0"/>
              <a:t>In the ERDO-Working Group only</a:t>
            </a:r>
            <a:r>
              <a:rPr lang="en-GB" b="1" dirty="0" smtClean="0"/>
              <a:t> 5 member states are active</a:t>
            </a:r>
          </a:p>
          <a:p>
            <a:pPr lvl="1"/>
            <a:r>
              <a:rPr lang="en-GB" dirty="0" smtClean="0"/>
              <a:t>According to the website there are 6 members: Austria, Denmark, Italy, Netherlands, Poland, </a:t>
            </a:r>
            <a:r>
              <a:rPr lang="en-GB" dirty="0" err="1" smtClean="0"/>
              <a:t>Slowenia</a:t>
            </a:r>
            <a:r>
              <a:rPr lang="en-GB" dirty="0" smtClean="0"/>
              <a:t>. </a:t>
            </a:r>
          </a:p>
          <a:p>
            <a:pPr lvl="1"/>
            <a:r>
              <a:rPr lang="en-GB" dirty="0" smtClean="0"/>
              <a:t>Poland: „Ministry of Energy, due to the lack of progress in ERDO WG's work has decided to quit participation in the Group's work".</a:t>
            </a:r>
          </a:p>
          <a:p>
            <a:pPr lvl="1"/>
            <a:r>
              <a:rPr lang="en-GB" dirty="0" smtClean="0"/>
              <a:t>Romania was a founding member; but now it is only observer because the ERDO-WG is not operated by a relevant international organisations, and moreover no country has stepped forward as site host.  </a:t>
            </a:r>
          </a:p>
          <a:p>
            <a:pPr lvl="1"/>
            <a:r>
              <a:rPr lang="en-GB" dirty="0" smtClean="0"/>
              <a:t>Former members: Ireland, Slovakia, Bulgaria, Lithuania</a:t>
            </a:r>
          </a:p>
          <a:p>
            <a:r>
              <a:rPr lang="en-GB" b="1" dirty="0" smtClean="0"/>
              <a:t>No country has stepped forward </a:t>
            </a:r>
            <a:r>
              <a:rPr lang="en-GB" b="1" dirty="0" smtClean="0"/>
              <a:t>as host for a repository site.</a:t>
            </a:r>
            <a:endParaRPr lang="en-GB" b="1" dirty="0" smtClean="0"/>
          </a:p>
          <a:p>
            <a:r>
              <a:rPr lang="en-GB" dirty="0" smtClean="0"/>
              <a:t>No results for time-tables, criteria, liability etc.</a:t>
            </a:r>
          </a:p>
          <a:p>
            <a:r>
              <a:rPr lang="en-GB" dirty="0" smtClean="0"/>
              <a:t>ERDO-WG has not enough financial means</a:t>
            </a:r>
            <a:endParaRPr lang="de-AT" dirty="0"/>
          </a:p>
        </p:txBody>
      </p:sp>
      <p:sp>
        <p:nvSpPr>
          <p:cNvPr id="3" name="Titel 2"/>
          <p:cNvSpPr>
            <a:spLocks noGrp="1"/>
          </p:cNvSpPr>
          <p:nvPr>
            <p:ph type="title"/>
          </p:nvPr>
        </p:nvSpPr>
        <p:spPr/>
        <p:txBody>
          <a:bodyPr/>
          <a:lstStyle/>
          <a:p>
            <a:r>
              <a:rPr lang="de-AT" dirty="0" smtClean="0"/>
              <a:t>The European </a:t>
            </a:r>
            <a:r>
              <a:rPr lang="de-AT" dirty="0"/>
              <a:t>Repository Development </a:t>
            </a:r>
            <a:r>
              <a:rPr lang="de-AT" dirty="0" smtClean="0"/>
              <a:t>Organisation (ERDO)</a:t>
            </a:r>
            <a:endParaRPr lang="de-AT" dirty="0"/>
          </a:p>
        </p:txBody>
      </p:sp>
    </p:spTree>
    <p:extLst>
      <p:ext uri="{BB962C8B-B14F-4D97-AF65-F5344CB8AC3E}">
        <p14:creationId xmlns:p14="http://schemas.microsoft.com/office/powerpoint/2010/main" val="974269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198879"/>
            <a:ext cx="12192000" cy="4980247"/>
          </a:xfrm>
        </p:spPr>
        <p:txBody>
          <a:bodyPr/>
          <a:lstStyle/>
          <a:p>
            <a:r>
              <a:rPr lang="en-GB" dirty="0" smtClean="0"/>
              <a:t>“While the Directive allows shared disposal solutions to be developed, a policy based only on this option, without a clear path towards implementation, cannot be regarded as being in line with the aims of the Directive.” </a:t>
            </a:r>
            <a:r>
              <a:rPr lang="en-GB" dirty="0" smtClean="0"/>
              <a:t>(EC report 2017*, p. 9)</a:t>
            </a:r>
          </a:p>
          <a:p>
            <a:r>
              <a:rPr lang="en-GB" dirty="0" smtClean="0"/>
              <a:t>Insufficient transparency: on the website of ERDO only a few documents are published, involved states also do not provide information</a:t>
            </a:r>
          </a:p>
          <a:p>
            <a:r>
              <a:rPr lang="en-GB" dirty="0" smtClean="0"/>
              <a:t>Participation? Until now, no debate with </a:t>
            </a:r>
            <a:r>
              <a:rPr lang="en-GB" dirty="0"/>
              <a:t>the </a:t>
            </a:r>
            <a:r>
              <a:rPr lang="en-GB" dirty="0" smtClean="0"/>
              <a:t>public has </a:t>
            </a:r>
            <a:r>
              <a:rPr lang="en-GB" dirty="0"/>
              <a:t>been </a:t>
            </a:r>
            <a:r>
              <a:rPr lang="en-GB" dirty="0" smtClean="0"/>
              <a:t>initialized</a:t>
            </a:r>
            <a:endParaRPr lang="en-GB" dirty="0" smtClean="0"/>
          </a:p>
          <a:p>
            <a:endParaRPr lang="en-GB" dirty="0" smtClean="0"/>
          </a:p>
          <a:p>
            <a:r>
              <a:rPr lang="en-GB" sz="1600" dirty="0" smtClean="0"/>
              <a:t>*Report from the Commission to the Council and the European Parliament on progress of implementation of Council Directive 2011/70/Euratom and an inventory of radioactive waste and spent fuel present in the Community’s territory and the future prospects. Brussels, 15.5.2017, COM(2017) 236 final. </a:t>
            </a:r>
          </a:p>
          <a:p>
            <a:endParaRPr lang="de-AT" sz="1600" dirty="0"/>
          </a:p>
        </p:txBody>
      </p:sp>
      <p:sp>
        <p:nvSpPr>
          <p:cNvPr id="3" name="Titel 2"/>
          <p:cNvSpPr>
            <a:spLocks noGrp="1"/>
          </p:cNvSpPr>
          <p:nvPr>
            <p:ph type="title"/>
          </p:nvPr>
        </p:nvSpPr>
        <p:spPr/>
        <p:txBody>
          <a:bodyPr/>
          <a:lstStyle/>
          <a:p>
            <a:r>
              <a:rPr lang="en-GB" dirty="0" smtClean="0"/>
              <a:t>Conclusion multinational repository</a:t>
            </a:r>
            <a:endParaRPr lang="en-GB" dirty="0"/>
          </a:p>
        </p:txBody>
      </p:sp>
    </p:spTree>
    <p:extLst>
      <p:ext uri="{BB962C8B-B14F-4D97-AF65-F5344CB8AC3E}">
        <p14:creationId xmlns:p14="http://schemas.microsoft.com/office/powerpoint/2010/main" val="16680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dirty="0" smtClean="0"/>
              <a:t>Art 4(1): Every member state has the </a:t>
            </a:r>
            <a:r>
              <a:rPr lang="en-GB" b="1" dirty="0" smtClean="0"/>
              <a:t>ultimate responsibility </a:t>
            </a:r>
            <a:r>
              <a:rPr lang="en-GB" dirty="0" smtClean="0"/>
              <a:t>for management of spent fuel and radioactive waste generated in it.</a:t>
            </a:r>
          </a:p>
          <a:p>
            <a:r>
              <a:rPr lang="en-GB" dirty="0" smtClean="0"/>
              <a:t>Open question</a:t>
            </a:r>
            <a:r>
              <a:rPr lang="en-GB" dirty="0" smtClean="0"/>
              <a:t>: radioactive waste that has been dumped into the Sea by BE, F, D, IT, NL, SE, UK: </a:t>
            </a:r>
            <a:br>
              <a:rPr lang="en-GB" dirty="0" smtClean="0"/>
            </a:br>
            <a:r>
              <a:rPr lang="en-GB" dirty="0" smtClean="0"/>
              <a:t>35,8 million GBq (EC-Inventory report 2017, p. 49) (but no mentioning in SEA of Italy)</a:t>
            </a:r>
          </a:p>
          <a:p>
            <a:r>
              <a:rPr lang="en-GB" dirty="0" smtClean="0"/>
              <a:t>Open question: spent fuel that has been exported </a:t>
            </a:r>
            <a:r>
              <a:rPr lang="en-GB" dirty="0" smtClean="0"/>
              <a:t>based on contracts before the Directive was in force (example</a:t>
            </a:r>
            <a:r>
              <a:rPr lang="en-GB" dirty="0" smtClean="0"/>
              <a:t> HU: </a:t>
            </a:r>
            <a:r>
              <a:rPr lang="en-GB" dirty="0" smtClean="0"/>
              <a:t>e</a:t>
            </a:r>
            <a:r>
              <a:rPr lang="en-GB" dirty="0" smtClean="0"/>
              <a:t>xports to Russia/Mayak – which is well known for its enormous environmental pollution) </a:t>
            </a:r>
          </a:p>
          <a:p>
            <a:r>
              <a:rPr lang="en-GB" dirty="0" smtClean="0"/>
              <a:t>= missing regulations in Directive 2011/70/Euratom</a:t>
            </a:r>
            <a:endParaRPr lang="en-GB" dirty="0" smtClean="0"/>
          </a:p>
        </p:txBody>
      </p:sp>
      <p:sp>
        <p:nvSpPr>
          <p:cNvPr id="3" name="Titel 2"/>
          <p:cNvSpPr>
            <a:spLocks noGrp="1"/>
          </p:cNvSpPr>
          <p:nvPr>
            <p:ph type="title"/>
          </p:nvPr>
        </p:nvSpPr>
        <p:spPr/>
        <p:txBody>
          <a:bodyPr/>
          <a:lstStyle/>
          <a:p>
            <a:r>
              <a:rPr lang="en-GB" dirty="0" smtClean="0"/>
              <a:t>2. Ultimate responsibility for legacies and exported material</a:t>
            </a:r>
            <a:endParaRPr lang="en-GB" dirty="0"/>
          </a:p>
        </p:txBody>
      </p:sp>
    </p:spTree>
    <p:extLst>
      <p:ext uri="{BB962C8B-B14F-4D97-AF65-F5344CB8AC3E}">
        <p14:creationId xmlns:p14="http://schemas.microsoft.com/office/powerpoint/2010/main" val="2651684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dirty="0" smtClean="0"/>
              <a:t>According to Directive 2011/70/Euratom Art 12 (1) e) national </a:t>
            </a:r>
            <a:r>
              <a:rPr lang="en-GB" dirty="0"/>
              <a:t>programmes have to </a:t>
            </a:r>
            <a:r>
              <a:rPr lang="en-GB" dirty="0" smtClean="0"/>
              <a:t>include measures for the post-closure period of repositories</a:t>
            </a:r>
          </a:p>
          <a:p>
            <a:r>
              <a:rPr lang="en-GB" dirty="0" smtClean="0"/>
              <a:t>Depending on the type of repository measures are necessary up to one million years</a:t>
            </a:r>
            <a:r>
              <a:rPr lang="en-GB" dirty="0" smtClean="0"/>
              <a:t>:</a:t>
            </a:r>
          </a:p>
          <a:p>
            <a:pPr lvl="1"/>
            <a:r>
              <a:rPr lang="en-GB" dirty="0" smtClean="0"/>
              <a:t>To avoid drilling into the </a:t>
            </a:r>
            <a:r>
              <a:rPr lang="en-GB" dirty="0" smtClean="0"/>
              <a:t>sealed repository</a:t>
            </a:r>
            <a:endParaRPr lang="en-GB" dirty="0" smtClean="0"/>
          </a:p>
          <a:p>
            <a:pPr lvl="1"/>
            <a:r>
              <a:rPr lang="en-GB" dirty="0" smtClean="0"/>
              <a:t>To detect leakages and to repair them</a:t>
            </a:r>
          </a:p>
          <a:p>
            <a:r>
              <a:rPr lang="en-US" dirty="0" smtClean="0"/>
              <a:t>“Of </a:t>
            </a:r>
            <a:r>
              <a:rPr lang="en-US" dirty="0"/>
              <a:t>the Member States with nuclear programmes, only a few have presented detailed post-closure plans mainly for near-surface disposal facilities while post-closure measures for deep geological facilities are either not foreseen or not addressed</a:t>
            </a:r>
            <a:r>
              <a:rPr lang="en-US" dirty="0" smtClean="0"/>
              <a:t>.” (</a:t>
            </a:r>
            <a:r>
              <a:rPr lang="en-GB" dirty="0" smtClean="0"/>
              <a:t>EC report 2017</a:t>
            </a:r>
            <a:r>
              <a:rPr lang="en-GB" dirty="0"/>
              <a:t>, </a:t>
            </a:r>
            <a:r>
              <a:rPr lang="en-GB" dirty="0" smtClean="0"/>
              <a:t>p. 12)</a:t>
            </a:r>
            <a:endParaRPr lang="en-US" dirty="0" smtClean="0"/>
          </a:p>
          <a:p>
            <a:r>
              <a:rPr lang="en-GB" dirty="0" smtClean="0"/>
              <a:t>Knowledge preservation is a problem that is as difficult to solve as technological and geological long-term safety. </a:t>
            </a:r>
            <a:endParaRPr lang="en-GB" dirty="0" smtClean="0"/>
          </a:p>
        </p:txBody>
      </p:sp>
      <p:sp>
        <p:nvSpPr>
          <p:cNvPr id="3" name="Titel 2"/>
          <p:cNvSpPr>
            <a:spLocks noGrp="1"/>
          </p:cNvSpPr>
          <p:nvPr>
            <p:ph type="title"/>
          </p:nvPr>
        </p:nvSpPr>
        <p:spPr/>
        <p:txBody>
          <a:bodyPr/>
          <a:lstStyle/>
          <a:p>
            <a:r>
              <a:rPr lang="de-AT" dirty="0" smtClean="0"/>
              <a:t>3</a:t>
            </a:r>
            <a:r>
              <a:rPr lang="de-AT" dirty="0"/>
              <a:t>. </a:t>
            </a:r>
            <a:r>
              <a:rPr lang="en-US" dirty="0"/>
              <a:t>Long-term measures after closure of repositories are missing</a:t>
            </a:r>
            <a:br>
              <a:rPr lang="en-US" dirty="0"/>
            </a:br>
            <a:endParaRPr lang="de-AT" dirty="0"/>
          </a:p>
        </p:txBody>
      </p:sp>
    </p:spTree>
    <p:extLst>
      <p:ext uri="{BB962C8B-B14F-4D97-AF65-F5344CB8AC3E}">
        <p14:creationId xmlns:p14="http://schemas.microsoft.com/office/powerpoint/2010/main" val="77308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dirty="0" smtClean="0"/>
              <a:t>Art. 13 (1) “Member </a:t>
            </a:r>
            <a:r>
              <a:rPr lang="en-GB" dirty="0" smtClean="0"/>
              <a:t>S</a:t>
            </a:r>
            <a:r>
              <a:rPr lang="en-GB" dirty="0" smtClean="0"/>
              <a:t>tates shall notify to the Commission their national programmes and any subsequent significant changes.”</a:t>
            </a:r>
          </a:p>
          <a:p>
            <a:r>
              <a:rPr lang="en-GB" dirty="0" smtClean="0"/>
              <a:t>What are significant changes? </a:t>
            </a:r>
          </a:p>
          <a:p>
            <a:pPr lvl="1"/>
            <a:r>
              <a:rPr lang="en-GB" dirty="0" smtClean="0"/>
              <a:t>“Article 13.1 requires MS to notify any “significant changes” to the Commission, but there is no definition or explanation of what “significant” means, or how these changes should be reported, which has caused confusion amongst MS.” (ENSREG WG2 Summary Report 2017, p. 4)</a:t>
            </a:r>
          </a:p>
          <a:p>
            <a:pPr marL="0" indent="0">
              <a:buNone/>
            </a:pPr>
            <a:endParaRPr lang="de-AT" dirty="0"/>
          </a:p>
        </p:txBody>
      </p:sp>
      <p:sp>
        <p:nvSpPr>
          <p:cNvPr id="3" name="Titel 2"/>
          <p:cNvSpPr>
            <a:spLocks noGrp="1"/>
          </p:cNvSpPr>
          <p:nvPr>
            <p:ph type="title"/>
          </p:nvPr>
        </p:nvSpPr>
        <p:spPr/>
        <p:txBody>
          <a:bodyPr>
            <a:normAutofit/>
          </a:bodyPr>
          <a:lstStyle/>
          <a:p>
            <a:r>
              <a:rPr lang="en-GB" dirty="0" smtClean="0"/>
              <a:t>4. “Significant changes” in the national waste management programmes and their consequences</a:t>
            </a:r>
            <a:endParaRPr lang="en-GB" dirty="0"/>
          </a:p>
        </p:txBody>
      </p:sp>
    </p:spTree>
    <p:extLst>
      <p:ext uri="{BB962C8B-B14F-4D97-AF65-F5344CB8AC3E}">
        <p14:creationId xmlns:p14="http://schemas.microsoft.com/office/powerpoint/2010/main" val="3031769519"/>
      </p:ext>
    </p:extLst>
  </p:cSld>
  <p:clrMapOvr>
    <a:masterClrMapping/>
  </p:clrMapOvr>
</p:sld>
</file>

<file path=ppt/theme/theme1.xml><?xml version="1.0" encoding="utf-8"?>
<a:theme xmlns:a="http://schemas.openxmlformats.org/drawingml/2006/main" name="Rahmen">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ahmen">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ahm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TM03457475[[fn=Rahmen]]</Template>
  <TotalTime>0</TotalTime>
  <Words>1247</Words>
  <Application>Microsoft Office PowerPoint</Application>
  <PresentationFormat>Breitbild</PresentationFormat>
  <Paragraphs>87</Paragraphs>
  <Slides>14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Calibri</vt:lpstr>
      <vt:lpstr>Corbel</vt:lpstr>
      <vt:lpstr>Wingdings 2</vt:lpstr>
      <vt:lpstr>Rahmen</vt:lpstr>
      <vt:lpstr>Problematic aspects  of Directive 2011/70/Euratom</vt:lpstr>
      <vt:lpstr>Analysed materials and experiences</vt:lpstr>
      <vt:lpstr>Some problems with implementation of  Directive 2011/70/Euratom</vt:lpstr>
      <vt:lpstr>1. Multinational repository – desire and reality</vt:lpstr>
      <vt:lpstr>The European Repository Development Organisation (ERDO)</vt:lpstr>
      <vt:lpstr>Conclusion multinational repository</vt:lpstr>
      <vt:lpstr>2. Ultimate responsibility for legacies and exported material</vt:lpstr>
      <vt:lpstr>3. Long-term measures after closure of repositories are missing </vt:lpstr>
      <vt:lpstr>4. “Significant changes” in the national waste management programmes and their consequences</vt:lpstr>
      <vt:lpstr>Example SEA national waste management programme CZ</vt:lpstr>
      <vt:lpstr>5. Transparency and participation are not sufficient</vt:lpstr>
      <vt:lpstr>Conclusions</vt:lpstr>
      <vt:lpstr>Questions to the Commission/ DG Energy</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Gabriele Mraz</dc:creator>
  <cp:lastModifiedBy>Gabriele Mraz</cp:lastModifiedBy>
  <cp:revision>487</cp:revision>
  <cp:lastPrinted>2017-02-06T11:34:20Z</cp:lastPrinted>
  <dcterms:created xsi:type="dcterms:W3CDTF">2015-09-17T14:19:16Z</dcterms:created>
  <dcterms:modified xsi:type="dcterms:W3CDTF">2018-05-17T16:10:24Z</dcterms:modified>
</cp:coreProperties>
</file>